
<file path=[Content_Types].xml><?xml version="1.0" encoding="utf-8"?>
<Types xmlns="http://schemas.openxmlformats.org/package/2006/content-types">
  <Default Extension="emf" ContentType="image/x-emf"/>
  <Default Extension="glb" ContentType="model/gltf.binary"/>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1" r:id="rId4"/>
    <p:sldMasterId id="2147483816" r:id="rId5"/>
    <p:sldMasterId id="2147483852" r:id="rId6"/>
    <p:sldMasterId id="2147483864" r:id="rId7"/>
  </p:sldMasterIdLst>
  <p:notesMasterIdLst>
    <p:notesMasterId r:id="rId62"/>
  </p:notesMasterIdLst>
  <p:handoutMasterIdLst>
    <p:handoutMasterId r:id="rId63"/>
  </p:handoutMasterIdLst>
  <p:sldIdLst>
    <p:sldId id="1389" r:id="rId8"/>
    <p:sldId id="1670" r:id="rId9"/>
    <p:sldId id="1615" r:id="rId10"/>
    <p:sldId id="1612" r:id="rId11"/>
    <p:sldId id="1607" r:id="rId12"/>
    <p:sldId id="1613" r:id="rId13"/>
    <p:sldId id="1609" r:id="rId14"/>
    <p:sldId id="1614" r:id="rId15"/>
    <p:sldId id="1608" r:id="rId16"/>
    <p:sldId id="1663" r:id="rId17"/>
    <p:sldId id="1639" r:id="rId18"/>
    <p:sldId id="1537" r:id="rId19"/>
    <p:sldId id="1538" r:id="rId20"/>
    <p:sldId id="1540" r:id="rId21"/>
    <p:sldId id="1530" r:id="rId22"/>
    <p:sldId id="1542" r:id="rId23"/>
    <p:sldId id="1640" r:id="rId24"/>
    <p:sldId id="1630" r:id="rId25"/>
    <p:sldId id="1631" r:id="rId26"/>
    <p:sldId id="1634" r:id="rId27"/>
    <p:sldId id="1635" r:id="rId28"/>
    <p:sldId id="1636" r:id="rId29"/>
    <p:sldId id="1637" r:id="rId30"/>
    <p:sldId id="1638" r:id="rId31"/>
    <p:sldId id="1672" r:id="rId32"/>
    <p:sldId id="1618" r:id="rId33"/>
    <p:sldId id="1623" r:id="rId34"/>
    <p:sldId id="1622" r:id="rId35"/>
    <p:sldId id="1626" r:id="rId36"/>
    <p:sldId id="1627" r:id="rId37"/>
    <p:sldId id="1628" r:id="rId38"/>
    <p:sldId id="1629" r:id="rId39"/>
    <p:sldId id="1641" r:id="rId40"/>
    <p:sldId id="1643" r:id="rId41"/>
    <p:sldId id="1647" r:id="rId42"/>
    <p:sldId id="1644" r:id="rId43"/>
    <p:sldId id="1667" r:id="rId44"/>
    <p:sldId id="1650" r:id="rId45"/>
    <p:sldId id="1651" r:id="rId46"/>
    <p:sldId id="1652" r:id="rId47"/>
    <p:sldId id="1654" r:id="rId48"/>
    <p:sldId id="260" r:id="rId49"/>
    <p:sldId id="1653" r:id="rId50"/>
    <p:sldId id="1657" r:id="rId51"/>
    <p:sldId id="1658" r:id="rId52"/>
    <p:sldId id="1659" r:id="rId53"/>
    <p:sldId id="1661" r:id="rId54"/>
    <p:sldId id="1660" r:id="rId55"/>
    <p:sldId id="1662" r:id="rId56"/>
    <p:sldId id="282" r:id="rId57"/>
    <p:sldId id="1666" r:id="rId58"/>
    <p:sldId id="1665" r:id="rId59"/>
    <p:sldId id="1671" r:id="rId60"/>
    <p:sldId id="1655" r:id="rId6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1F7324-4C4C-A642-BEB3-6F1C90784090}">
          <p14:sldIdLst>
            <p14:sldId id="1389"/>
            <p14:sldId id="1670"/>
          </p14:sldIdLst>
        </p14:section>
        <p14:section name="Key Challenges in CPS Design and Desiderata of an AI Co-Designer" id="{DA9320A8-A0E1-444F-A2B1-CDD805926AE7}">
          <p14:sldIdLst>
            <p14:sldId id="1615"/>
          </p14:sldIdLst>
        </p14:section>
        <p14:section name="Key Components of Trinity AI Co-Designer" id="{63261989-1815-0346-AD09-B6EDF62BC6B5}">
          <p14:sldIdLst/>
        </p14:section>
        <p14:section name="Design is a Sequential and Iterative Decision-Making Process" id="{85E6BA5F-5A33-8D4D-A1F1-75A018EB021C}">
          <p14:sldIdLst>
            <p14:sldId id="1612"/>
            <p14:sldId id="1607"/>
          </p14:sldIdLst>
        </p14:section>
        <p14:section name="Section 2" id="{0BE6CEE7-6A34-B249-A53A-9A4521D8C3AC}">
          <p14:sldIdLst>
            <p14:sldId id="1613"/>
            <p14:sldId id="1609"/>
          </p14:sldIdLst>
        </p14:section>
        <p14:section name="Section 3" id="{EFDFD249-4B5D-1842-964F-0A22BCF1FF3D}">
          <p14:sldIdLst>
            <p14:sldId id="1614"/>
            <p14:sldId id="1608"/>
          </p14:sldIdLst>
        </p14:section>
        <p14:section name="Untitled Section" id="{E2DEF13B-6586-D943-97D3-4689B47D2F9E}">
          <p14:sldIdLst>
            <p14:sldId id="1663"/>
          </p14:sldIdLst>
        </p14:section>
        <p14:section name="Section 1" id="{E51F74D9-5F45-7246-9118-AC26C4FB7B25}">
          <p14:sldIdLst>
            <p14:sldId id="1639"/>
            <p14:sldId id="1537"/>
            <p14:sldId id="1538"/>
            <p14:sldId id="1540"/>
            <p14:sldId id="1530"/>
            <p14:sldId id="1542"/>
            <p14:sldId id="1640"/>
          </p14:sldIdLst>
        </p14:section>
        <p14:section name="Section 2" id="{0097CC54-10C8-BA4D-989F-F12DAA2E910A}">
          <p14:sldIdLst>
            <p14:sldId id="1630"/>
            <p14:sldId id="1631"/>
            <p14:sldId id="1634"/>
            <p14:sldId id="1635"/>
            <p14:sldId id="1636"/>
            <p14:sldId id="1637"/>
            <p14:sldId id="1638"/>
            <p14:sldId id="1672"/>
          </p14:sldIdLst>
        </p14:section>
        <p14:section name="Section 3" id="{DC5E6DAD-E1E0-CD43-966E-8CFAF3C3B4D8}">
          <p14:sldIdLst>
            <p14:sldId id="1618"/>
            <p14:sldId id="1623"/>
            <p14:sldId id="1622"/>
            <p14:sldId id="1626"/>
            <p14:sldId id="1627"/>
            <p14:sldId id="1628"/>
            <p14:sldId id="1629"/>
          </p14:sldIdLst>
        </p14:section>
        <p14:section name="Section 4" id="{209D5269-3981-3D4D-9996-493446163837}">
          <p14:sldIdLst>
            <p14:sldId id="1641"/>
            <p14:sldId id="1643"/>
            <p14:sldId id="1647"/>
            <p14:sldId id="1644"/>
          </p14:sldIdLst>
        </p14:section>
        <p14:section name="Results on Program (TA3) Corpus and Hackathons" id="{2D1BCE75-8D59-184F-A0EC-A2BB8949C951}">
          <p14:sldIdLst>
            <p14:sldId id="1667"/>
            <p14:sldId id="1650"/>
            <p14:sldId id="1651"/>
            <p14:sldId id="1652"/>
            <p14:sldId id="1654"/>
            <p14:sldId id="260"/>
            <p14:sldId id="1653"/>
            <p14:sldId id="1657"/>
            <p14:sldId id="1658"/>
            <p14:sldId id="1659"/>
            <p14:sldId id="1661"/>
            <p14:sldId id="1660"/>
            <p14:sldId id="1662"/>
          </p14:sldIdLst>
        </p14:section>
        <p14:section name="Section 4" id="{0DD46BC0-8389-254D-BC3F-01F4F263C9E5}">
          <p14:sldIdLst>
            <p14:sldId id="282"/>
            <p14:sldId id="1666"/>
            <p14:sldId id="1665"/>
            <p14:sldId id="1671"/>
            <p14:sldId id="1655"/>
          </p14:sldIdLst>
        </p14:section>
      </p14:sectionLst>
    </p:ext>
    <p:ext uri="{EFAFB233-063F-42B5-8137-9DF3F51BA10A}">
      <p15:sldGuideLst xmlns:p15="http://schemas.microsoft.com/office/powerpoint/2012/main">
        <p15:guide id="1" orient="horz" pos="2162"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01"/>
    <p:restoredTop sz="94733"/>
  </p:normalViewPr>
  <p:slideViewPr>
    <p:cSldViewPr snapToGrid="0">
      <p:cViewPr varScale="1">
        <p:scale>
          <a:sx n="81" d="100"/>
          <a:sy n="81" d="100"/>
        </p:scale>
        <p:origin x="184" y="960"/>
      </p:cViewPr>
      <p:guideLst>
        <p:guide orient="horz" pos="2162"/>
        <p:guide pos="3841"/>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FBAFBA-8064-404A-85E3-B5F2ED7DBE6F}"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B86E1BD6-49BD-AB4F-A473-1A1DB3EC5408}">
      <dgm:prSet phldrT="[Text]"/>
      <dgm:spPr/>
      <dgm:t>
        <a:bodyPr/>
        <a:lstStyle/>
        <a:p>
          <a:r>
            <a:rPr lang="en-US" b="1" dirty="0"/>
            <a:t>Learn</a:t>
          </a:r>
        </a:p>
      </dgm:t>
    </dgm:pt>
    <dgm:pt modelId="{4722850F-BCCF-F24C-8BAE-BA6812B2EBE4}" type="parTrans" cxnId="{8F082F9C-B5CA-D14C-AB3A-8E144DDC7F8A}">
      <dgm:prSet/>
      <dgm:spPr/>
      <dgm:t>
        <a:bodyPr/>
        <a:lstStyle/>
        <a:p>
          <a:endParaRPr lang="en-US"/>
        </a:p>
      </dgm:t>
    </dgm:pt>
    <dgm:pt modelId="{FE1A9E0B-0521-2043-ABBA-6B4D0FEB514C}" type="sibTrans" cxnId="{8F082F9C-B5CA-D14C-AB3A-8E144DDC7F8A}">
      <dgm:prSet/>
      <dgm:spPr/>
      <dgm:t>
        <a:bodyPr/>
        <a:lstStyle/>
        <a:p>
          <a:endParaRPr lang="en-US"/>
        </a:p>
      </dgm:t>
    </dgm:pt>
    <dgm:pt modelId="{F5691198-CD5A-664C-B0F1-D11DD2028536}">
      <dgm:prSet phldrT="[Text]"/>
      <dgm:spPr/>
      <dgm:t>
        <a:bodyPr/>
        <a:lstStyle/>
        <a:p>
          <a:r>
            <a:rPr lang="en-US" b="1" dirty="0"/>
            <a:t>Sample</a:t>
          </a:r>
        </a:p>
      </dgm:t>
    </dgm:pt>
    <dgm:pt modelId="{44618000-BF7C-FB40-B1B6-00748F3375CB}" type="parTrans" cxnId="{45D03D93-29ED-474B-90F6-2549F0D4AFA0}">
      <dgm:prSet/>
      <dgm:spPr/>
      <dgm:t>
        <a:bodyPr/>
        <a:lstStyle/>
        <a:p>
          <a:endParaRPr lang="en-US"/>
        </a:p>
      </dgm:t>
    </dgm:pt>
    <dgm:pt modelId="{3B4FDCA8-E6C8-C04F-AA7D-7E31883A75C5}" type="sibTrans" cxnId="{45D03D93-29ED-474B-90F6-2549F0D4AFA0}">
      <dgm:prSet/>
      <dgm:spPr/>
      <dgm:t>
        <a:bodyPr/>
        <a:lstStyle/>
        <a:p>
          <a:endParaRPr lang="en-US"/>
        </a:p>
      </dgm:t>
    </dgm:pt>
    <dgm:pt modelId="{51A0880C-D0A6-8447-825A-9F7243425162}">
      <dgm:prSet phldrT="[Text]"/>
      <dgm:spPr/>
      <dgm:t>
        <a:bodyPr/>
        <a:lstStyle/>
        <a:p>
          <a:r>
            <a:rPr lang="en-US" b="1" dirty="0"/>
            <a:t>Filter</a:t>
          </a:r>
        </a:p>
      </dgm:t>
    </dgm:pt>
    <dgm:pt modelId="{E675E426-58C0-2E4E-B726-C053EA83316A}" type="parTrans" cxnId="{F4790312-D62E-BC4A-BCEE-FBE4DF9780CE}">
      <dgm:prSet/>
      <dgm:spPr/>
      <dgm:t>
        <a:bodyPr/>
        <a:lstStyle/>
        <a:p>
          <a:endParaRPr lang="en-US"/>
        </a:p>
      </dgm:t>
    </dgm:pt>
    <dgm:pt modelId="{4C0EE3F8-2935-CA41-B0D7-230C94DE8993}" type="sibTrans" cxnId="{F4790312-D62E-BC4A-BCEE-FBE4DF9780CE}">
      <dgm:prSet/>
      <dgm:spPr/>
      <dgm:t>
        <a:bodyPr/>
        <a:lstStyle/>
        <a:p>
          <a:endParaRPr lang="en-US"/>
        </a:p>
      </dgm:t>
    </dgm:pt>
    <dgm:pt modelId="{74E92F8E-8A0D-9B49-89A6-1BADBF2DF994}" type="pres">
      <dgm:prSet presAssocID="{26FBAFBA-8064-404A-85E3-B5F2ED7DBE6F}" presName="cycle" presStyleCnt="0">
        <dgm:presLayoutVars>
          <dgm:dir/>
          <dgm:resizeHandles val="exact"/>
        </dgm:presLayoutVars>
      </dgm:prSet>
      <dgm:spPr/>
    </dgm:pt>
    <dgm:pt modelId="{6C577827-DF0C-E84B-92C0-59471B843B93}" type="pres">
      <dgm:prSet presAssocID="{B86E1BD6-49BD-AB4F-A473-1A1DB3EC5408}" presName="dummy" presStyleCnt="0"/>
      <dgm:spPr/>
    </dgm:pt>
    <dgm:pt modelId="{9BCC8131-38FF-6541-9C08-8E0700A3B9AD}" type="pres">
      <dgm:prSet presAssocID="{B86E1BD6-49BD-AB4F-A473-1A1DB3EC5408}" presName="node" presStyleLbl="revTx" presStyleIdx="0" presStyleCnt="3">
        <dgm:presLayoutVars>
          <dgm:bulletEnabled val="1"/>
        </dgm:presLayoutVars>
      </dgm:prSet>
      <dgm:spPr/>
    </dgm:pt>
    <dgm:pt modelId="{C38947C5-F7F9-1845-B9F2-A81A82549D8A}" type="pres">
      <dgm:prSet presAssocID="{FE1A9E0B-0521-2043-ABBA-6B4D0FEB514C}" presName="sibTrans" presStyleLbl="node1" presStyleIdx="0" presStyleCnt="3"/>
      <dgm:spPr/>
    </dgm:pt>
    <dgm:pt modelId="{DED5F7BB-224D-A54B-AB14-796274E54ECC}" type="pres">
      <dgm:prSet presAssocID="{F5691198-CD5A-664C-B0F1-D11DD2028536}" presName="dummy" presStyleCnt="0"/>
      <dgm:spPr/>
    </dgm:pt>
    <dgm:pt modelId="{6F76CB29-52BF-764B-BA03-A9CC9D13CBD3}" type="pres">
      <dgm:prSet presAssocID="{F5691198-CD5A-664C-B0F1-D11DD2028536}" presName="node" presStyleLbl="revTx" presStyleIdx="1" presStyleCnt="3">
        <dgm:presLayoutVars>
          <dgm:bulletEnabled val="1"/>
        </dgm:presLayoutVars>
      </dgm:prSet>
      <dgm:spPr/>
    </dgm:pt>
    <dgm:pt modelId="{6C8A82A8-EA2E-5D47-9EDA-5A1209D55118}" type="pres">
      <dgm:prSet presAssocID="{3B4FDCA8-E6C8-C04F-AA7D-7E31883A75C5}" presName="sibTrans" presStyleLbl="node1" presStyleIdx="1" presStyleCnt="3"/>
      <dgm:spPr/>
    </dgm:pt>
    <dgm:pt modelId="{DC65B895-B833-3247-ADDA-510782ABD831}" type="pres">
      <dgm:prSet presAssocID="{51A0880C-D0A6-8447-825A-9F7243425162}" presName="dummy" presStyleCnt="0"/>
      <dgm:spPr/>
    </dgm:pt>
    <dgm:pt modelId="{DB8601F1-0ECF-E240-9E04-A09681FB5200}" type="pres">
      <dgm:prSet presAssocID="{51A0880C-D0A6-8447-825A-9F7243425162}" presName="node" presStyleLbl="revTx" presStyleIdx="2" presStyleCnt="3">
        <dgm:presLayoutVars>
          <dgm:bulletEnabled val="1"/>
        </dgm:presLayoutVars>
      </dgm:prSet>
      <dgm:spPr/>
    </dgm:pt>
    <dgm:pt modelId="{9377CC64-94D9-8741-9DBF-60896C05B5AC}" type="pres">
      <dgm:prSet presAssocID="{4C0EE3F8-2935-CA41-B0D7-230C94DE8993}" presName="sibTrans" presStyleLbl="node1" presStyleIdx="2" presStyleCnt="3"/>
      <dgm:spPr/>
    </dgm:pt>
  </dgm:ptLst>
  <dgm:cxnLst>
    <dgm:cxn modelId="{F4790312-D62E-BC4A-BCEE-FBE4DF9780CE}" srcId="{26FBAFBA-8064-404A-85E3-B5F2ED7DBE6F}" destId="{51A0880C-D0A6-8447-825A-9F7243425162}" srcOrd="2" destOrd="0" parTransId="{E675E426-58C0-2E4E-B726-C053EA83316A}" sibTransId="{4C0EE3F8-2935-CA41-B0D7-230C94DE8993}"/>
    <dgm:cxn modelId="{60E2EC41-7A12-1B44-A999-22AB07A15D1F}" type="presOf" srcId="{3B4FDCA8-E6C8-C04F-AA7D-7E31883A75C5}" destId="{6C8A82A8-EA2E-5D47-9EDA-5A1209D55118}" srcOrd="0" destOrd="0" presId="urn:microsoft.com/office/officeart/2005/8/layout/cycle1"/>
    <dgm:cxn modelId="{F6B6BD4D-9D77-634A-B1D3-A92289063DF7}" type="presOf" srcId="{4C0EE3F8-2935-CA41-B0D7-230C94DE8993}" destId="{9377CC64-94D9-8741-9DBF-60896C05B5AC}" srcOrd="0" destOrd="0" presId="urn:microsoft.com/office/officeart/2005/8/layout/cycle1"/>
    <dgm:cxn modelId="{D23AC04D-FAA0-CB43-B23B-BE13765EECF9}" type="presOf" srcId="{FE1A9E0B-0521-2043-ABBA-6B4D0FEB514C}" destId="{C38947C5-F7F9-1845-B9F2-A81A82549D8A}" srcOrd="0" destOrd="0" presId="urn:microsoft.com/office/officeart/2005/8/layout/cycle1"/>
    <dgm:cxn modelId="{4A177675-B465-E34E-A4DD-466A624C69D5}" type="presOf" srcId="{F5691198-CD5A-664C-B0F1-D11DD2028536}" destId="{6F76CB29-52BF-764B-BA03-A9CC9D13CBD3}" srcOrd="0" destOrd="0" presId="urn:microsoft.com/office/officeart/2005/8/layout/cycle1"/>
    <dgm:cxn modelId="{5AA9777B-7F8B-AA4D-8AA7-AA5BE599E5EB}" type="presOf" srcId="{B86E1BD6-49BD-AB4F-A473-1A1DB3EC5408}" destId="{9BCC8131-38FF-6541-9C08-8E0700A3B9AD}" srcOrd="0" destOrd="0" presId="urn:microsoft.com/office/officeart/2005/8/layout/cycle1"/>
    <dgm:cxn modelId="{67C3C783-674B-8743-A089-0462D44E0160}" type="presOf" srcId="{26FBAFBA-8064-404A-85E3-B5F2ED7DBE6F}" destId="{74E92F8E-8A0D-9B49-89A6-1BADBF2DF994}" srcOrd="0" destOrd="0" presId="urn:microsoft.com/office/officeart/2005/8/layout/cycle1"/>
    <dgm:cxn modelId="{45D03D93-29ED-474B-90F6-2549F0D4AFA0}" srcId="{26FBAFBA-8064-404A-85E3-B5F2ED7DBE6F}" destId="{F5691198-CD5A-664C-B0F1-D11DD2028536}" srcOrd="1" destOrd="0" parTransId="{44618000-BF7C-FB40-B1B6-00748F3375CB}" sibTransId="{3B4FDCA8-E6C8-C04F-AA7D-7E31883A75C5}"/>
    <dgm:cxn modelId="{8F082F9C-B5CA-D14C-AB3A-8E144DDC7F8A}" srcId="{26FBAFBA-8064-404A-85E3-B5F2ED7DBE6F}" destId="{B86E1BD6-49BD-AB4F-A473-1A1DB3EC5408}" srcOrd="0" destOrd="0" parTransId="{4722850F-BCCF-F24C-8BAE-BA6812B2EBE4}" sibTransId="{FE1A9E0B-0521-2043-ABBA-6B4D0FEB514C}"/>
    <dgm:cxn modelId="{77748CC1-0E73-FF45-836E-623858981415}" type="presOf" srcId="{51A0880C-D0A6-8447-825A-9F7243425162}" destId="{DB8601F1-0ECF-E240-9E04-A09681FB5200}" srcOrd="0" destOrd="0" presId="urn:microsoft.com/office/officeart/2005/8/layout/cycle1"/>
    <dgm:cxn modelId="{B33FA81B-9984-1546-AD0F-1DAA5BA620BF}" type="presParOf" srcId="{74E92F8E-8A0D-9B49-89A6-1BADBF2DF994}" destId="{6C577827-DF0C-E84B-92C0-59471B843B93}" srcOrd="0" destOrd="0" presId="urn:microsoft.com/office/officeart/2005/8/layout/cycle1"/>
    <dgm:cxn modelId="{6FEF2A15-79D9-0F4A-933D-E031716A6229}" type="presParOf" srcId="{74E92F8E-8A0D-9B49-89A6-1BADBF2DF994}" destId="{9BCC8131-38FF-6541-9C08-8E0700A3B9AD}" srcOrd="1" destOrd="0" presId="urn:microsoft.com/office/officeart/2005/8/layout/cycle1"/>
    <dgm:cxn modelId="{EC5E84AC-DC0B-C64A-AD12-9E4D54C73AA5}" type="presParOf" srcId="{74E92F8E-8A0D-9B49-89A6-1BADBF2DF994}" destId="{C38947C5-F7F9-1845-B9F2-A81A82549D8A}" srcOrd="2" destOrd="0" presId="urn:microsoft.com/office/officeart/2005/8/layout/cycle1"/>
    <dgm:cxn modelId="{5BA8FC33-6989-7D4E-8A2D-73A354CF9F5A}" type="presParOf" srcId="{74E92F8E-8A0D-9B49-89A6-1BADBF2DF994}" destId="{DED5F7BB-224D-A54B-AB14-796274E54ECC}" srcOrd="3" destOrd="0" presId="urn:microsoft.com/office/officeart/2005/8/layout/cycle1"/>
    <dgm:cxn modelId="{1FE56878-38EB-ED48-AB11-F092A3F99109}" type="presParOf" srcId="{74E92F8E-8A0D-9B49-89A6-1BADBF2DF994}" destId="{6F76CB29-52BF-764B-BA03-A9CC9D13CBD3}" srcOrd="4" destOrd="0" presId="urn:microsoft.com/office/officeart/2005/8/layout/cycle1"/>
    <dgm:cxn modelId="{923B0D05-2234-AA47-BAFF-EB9BE81C29D5}" type="presParOf" srcId="{74E92F8E-8A0D-9B49-89A6-1BADBF2DF994}" destId="{6C8A82A8-EA2E-5D47-9EDA-5A1209D55118}" srcOrd="5" destOrd="0" presId="urn:microsoft.com/office/officeart/2005/8/layout/cycle1"/>
    <dgm:cxn modelId="{F79DD9AE-F896-7446-A695-CE0EE4487B73}" type="presParOf" srcId="{74E92F8E-8A0D-9B49-89A6-1BADBF2DF994}" destId="{DC65B895-B833-3247-ADDA-510782ABD831}" srcOrd="6" destOrd="0" presId="urn:microsoft.com/office/officeart/2005/8/layout/cycle1"/>
    <dgm:cxn modelId="{16619C0E-C1B4-2042-B83A-F16AED971BD5}" type="presParOf" srcId="{74E92F8E-8A0D-9B49-89A6-1BADBF2DF994}" destId="{DB8601F1-0ECF-E240-9E04-A09681FB5200}" srcOrd="7" destOrd="0" presId="urn:microsoft.com/office/officeart/2005/8/layout/cycle1"/>
    <dgm:cxn modelId="{7031A903-F391-D04C-9003-3AB7A614882C}" type="presParOf" srcId="{74E92F8E-8A0D-9B49-89A6-1BADBF2DF994}" destId="{9377CC64-94D9-8741-9DBF-60896C05B5AC}"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FBAFBA-8064-404A-85E3-B5F2ED7DBE6F}"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B86E1BD6-49BD-AB4F-A473-1A1DB3EC5408}">
      <dgm:prSet phldrT="[Text]"/>
      <dgm:spPr/>
      <dgm:t>
        <a:bodyPr/>
        <a:lstStyle/>
        <a:p>
          <a:r>
            <a:rPr lang="en-US" b="1" dirty="0"/>
            <a:t>Learn</a:t>
          </a:r>
        </a:p>
      </dgm:t>
    </dgm:pt>
    <dgm:pt modelId="{4722850F-BCCF-F24C-8BAE-BA6812B2EBE4}" type="parTrans" cxnId="{8F082F9C-B5CA-D14C-AB3A-8E144DDC7F8A}">
      <dgm:prSet/>
      <dgm:spPr/>
      <dgm:t>
        <a:bodyPr/>
        <a:lstStyle/>
        <a:p>
          <a:endParaRPr lang="en-US"/>
        </a:p>
      </dgm:t>
    </dgm:pt>
    <dgm:pt modelId="{FE1A9E0B-0521-2043-ABBA-6B4D0FEB514C}" type="sibTrans" cxnId="{8F082F9C-B5CA-D14C-AB3A-8E144DDC7F8A}">
      <dgm:prSet/>
      <dgm:spPr/>
      <dgm:t>
        <a:bodyPr/>
        <a:lstStyle/>
        <a:p>
          <a:endParaRPr lang="en-US"/>
        </a:p>
      </dgm:t>
    </dgm:pt>
    <dgm:pt modelId="{F5691198-CD5A-664C-B0F1-D11DD2028536}">
      <dgm:prSet phldrT="[Text]"/>
      <dgm:spPr/>
      <dgm:t>
        <a:bodyPr/>
        <a:lstStyle/>
        <a:p>
          <a:r>
            <a:rPr lang="en-US" b="1" dirty="0"/>
            <a:t>Sample</a:t>
          </a:r>
        </a:p>
      </dgm:t>
    </dgm:pt>
    <dgm:pt modelId="{44618000-BF7C-FB40-B1B6-00748F3375CB}" type="parTrans" cxnId="{45D03D93-29ED-474B-90F6-2549F0D4AFA0}">
      <dgm:prSet/>
      <dgm:spPr/>
      <dgm:t>
        <a:bodyPr/>
        <a:lstStyle/>
        <a:p>
          <a:endParaRPr lang="en-US"/>
        </a:p>
      </dgm:t>
    </dgm:pt>
    <dgm:pt modelId="{3B4FDCA8-E6C8-C04F-AA7D-7E31883A75C5}" type="sibTrans" cxnId="{45D03D93-29ED-474B-90F6-2549F0D4AFA0}">
      <dgm:prSet/>
      <dgm:spPr/>
      <dgm:t>
        <a:bodyPr/>
        <a:lstStyle/>
        <a:p>
          <a:endParaRPr lang="en-US"/>
        </a:p>
      </dgm:t>
    </dgm:pt>
    <dgm:pt modelId="{51A0880C-D0A6-8447-825A-9F7243425162}">
      <dgm:prSet phldrT="[Text]"/>
      <dgm:spPr/>
      <dgm:t>
        <a:bodyPr/>
        <a:lstStyle/>
        <a:p>
          <a:r>
            <a:rPr lang="en-US" b="1" dirty="0"/>
            <a:t>Filter</a:t>
          </a:r>
        </a:p>
      </dgm:t>
    </dgm:pt>
    <dgm:pt modelId="{E675E426-58C0-2E4E-B726-C053EA83316A}" type="parTrans" cxnId="{F4790312-D62E-BC4A-BCEE-FBE4DF9780CE}">
      <dgm:prSet/>
      <dgm:spPr/>
      <dgm:t>
        <a:bodyPr/>
        <a:lstStyle/>
        <a:p>
          <a:endParaRPr lang="en-US"/>
        </a:p>
      </dgm:t>
    </dgm:pt>
    <dgm:pt modelId="{4C0EE3F8-2935-CA41-B0D7-230C94DE8993}" type="sibTrans" cxnId="{F4790312-D62E-BC4A-BCEE-FBE4DF9780CE}">
      <dgm:prSet/>
      <dgm:spPr/>
      <dgm:t>
        <a:bodyPr/>
        <a:lstStyle/>
        <a:p>
          <a:endParaRPr lang="en-US"/>
        </a:p>
      </dgm:t>
    </dgm:pt>
    <dgm:pt modelId="{74E92F8E-8A0D-9B49-89A6-1BADBF2DF994}" type="pres">
      <dgm:prSet presAssocID="{26FBAFBA-8064-404A-85E3-B5F2ED7DBE6F}" presName="cycle" presStyleCnt="0">
        <dgm:presLayoutVars>
          <dgm:dir/>
          <dgm:resizeHandles val="exact"/>
        </dgm:presLayoutVars>
      </dgm:prSet>
      <dgm:spPr/>
    </dgm:pt>
    <dgm:pt modelId="{6C577827-DF0C-E84B-92C0-59471B843B93}" type="pres">
      <dgm:prSet presAssocID="{B86E1BD6-49BD-AB4F-A473-1A1DB3EC5408}" presName="dummy" presStyleCnt="0"/>
      <dgm:spPr/>
    </dgm:pt>
    <dgm:pt modelId="{9BCC8131-38FF-6541-9C08-8E0700A3B9AD}" type="pres">
      <dgm:prSet presAssocID="{B86E1BD6-49BD-AB4F-A473-1A1DB3EC5408}" presName="node" presStyleLbl="revTx" presStyleIdx="0" presStyleCnt="3">
        <dgm:presLayoutVars>
          <dgm:bulletEnabled val="1"/>
        </dgm:presLayoutVars>
      </dgm:prSet>
      <dgm:spPr/>
    </dgm:pt>
    <dgm:pt modelId="{C38947C5-F7F9-1845-B9F2-A81A82549D8A}" type="pres">
      <dgm:prSet presAssocID="{FE1A9E0B-0521-2043-ABBA-6B4D0FEB514C}" presName="sibTrans" presStyleLbl="node1" presStyleIdx="0" presStyleCnt="3"/>
      <dgm:spPr/>
    </dgm:pt>
    <dgm:pt modelId="{DED5F7BB-224D-A54B-AB14-796274E54ECC}" type="pres">
      <dgm:prSet presAssocID="{F5691198-CD5A-664C-B0F1-D11DD2028536}" presName="dummy" presStyleCnt="0"/>
      <dgm:spPr/>
    </dgm:pt>
    <dgm:pt modelId="{6F76CB29-52BF-764B-BA03-A9CC9D13CBD3}" type="pres">
      <dgm:prSet presAssocID="{F5691198-CD5A-664C-B0F1-D11DD2028536}" presName="node" presStyleLbl="revTx" presStyleIdx="1" presStyleCnt="3">
        <dgm:presLayoutVars>
          <dgm:bulletEnabled val="1"/>
        </dgm:presLayoutVars>
      </dgm:prSet>
      <dgm:spPr/>
    </dgm:pt>
    <dgm:pt modelId="{6C8A82A8-EA2E-5D47-9EDA-5A1209D55118}" type="pres">
      <dgm:prSet presAssocID="{3B4FDCA8-E6C8-C04F-AA7D-7E31883A75C5}" presName="sibTrans" presStyleLbl="node1" presStyleIdx="1" presStyleCnt="3"/>
      <dgm:spPr/>
    </dgm:pt>
    <dgm:pt modelId="{DC65B895-B833-3247-ADDA-510782ABD831}" type="pres">
      <dgm:prSet presAssocID="{51A0880C-D0A6-8447-825A-9F7243425162}" presName="dummy" presStyleCnt="0"/>
      <dgm:spPr/>
    </dgm:pt>
    <dgm:pt modelId="{DB8601F1-0ECF-E240-9E04-A09681FB5200}" type="pres">
      <dgm:prSet presAssocID="{51A0880C-D0A6-8447-825A-9F7243425162}" presName="node" presStyleLbl="revTx" presStyleIdx="2" presStyleCnt="3">
        <dgm:presLayoutVars>
          <dgm:bulletEnabled val="1"/>
        </dgm:presLayoutVars>
      </dgm:prSet>
      <dgm:spPr/>
    </dgm:pt>
    <dgm:pt modelId="{9377CC64-94D9-8741-9DBF-60896C05B5AC}" type="pres">
      <dgm:prSet presAssocID="{4C0EE3F8-2935-CA41-B0D7-230C94DE8993}" presName="sibTrans" presStyleLbl="node1" presStyleIdx="2" presStyleCnt="3"/>
      <dgm:spPr/>
    </dgm:pt>
  </dgm:ptLst>
  <dgm:cxnLst>
    <dgm:cxn modelId="{F4790312-D62E-BC4A-BCEE-FBE4DF9780CE}" srcId="{26FBAFBA-8064-404A-85E3-B5F2ED7DBE6F}" destId="{51A0880C-D0A6-8447-825A-9F7243425162}" srcOrd="2" destOrd="0" parTransId="{E675E426-58C0-2E4E-B726-C053EA83316A}" sibTransId="{4C0EE3F8-2935-CA41-B0D7-230C94DE8993}"/>
    <dgm:cxn modelId="{60E2EC41-7A12-1B44-A999-22AB07A15D1F}" type="presOf" srcId="{3B4FDCA8-E6C8-C04F-AA7D-7E31883A75C5}" destId="{6C8A82A8-EA2E-5D47-9EDA-5A1209D55118}" srcOrd="0" destOrd="0" presId="urn:microsoft.com/office/officeart/2005/8/layout/cycle1"/>
    <dgm:cxn modelId="{F6B6BD4D-9D77-634A-B1D3-A92289063DF7}" type="presOf" srcId="{4C0EE3F8-2935-CA41-B0D7-230C94DE8993}" destId="{9377CC64-94D9-8741-9DBF-60896C05B5AC}" srcOrd="0" destOrd="0" presId="urn:microsoft.com/office/officeart/2005/8/layout/cycle1"/>
    <dgm:cxn modelId="{D23AC04D-FAA0-CB43-B23B-BE13765EECF9}" type="presOf" srcId="{FE1A9E0B-0521-2043-ABBA-6B4D0FEB514C}" destId="{C38947C5-F7F9-1845-B9F2-A81A82549D8A}" srcOrd="0" destOrd="0" presId="urn:microsoft.com/office/officeart/2005/8/layout/cycle1"/>
    <dgm:cxn modelId="{4A177675-B465-E34E-A4DD-466A624C69D5}" type="presOf" srcId="{F5691198-CD5A-664C-B0F1-D11DD2028536}" destId="{6F76CB29-52BF-764B-BA03-A9CC9D13CBD3}" srcOrd="0" destOrd="0" presId="urn:microsoft.com/office/officeart/2005/8/layout/cycle1"/>
    <dgm:cxn modelId="{5AA9777B-7F8B-AA4D-8AA7-AA5BE599E5EB}" type="presOf" srcId="{B86E1BD6-49BD-AB4F-A473-1A1DB3EC5408}" destId="{9BCC8131-38FF-6541-9C08-8E0700A3B9AD}" srcOrd="0" destOrd="0" presId="urn:microsoft.com/office/officeart/2005/8/layout/cycle1"/>
    <dgm:cxn modelId="{67C3C783-674B-8743-A089-0462D44E0160}" type="presOf" srcId="{26FBAFBA-8064-404A-85E3-B5F2ED7DBE6F}" destId="{74E92F8E-8A0D-9B49-89A6-1BADBF2DF994}" srcOrd="0" destOrd="0" presId="urn:microsoft.com/office/officeart/2005/8/layout/cycle1"/>
    <dgm:cxn modelId="{45D03D93-29ED-474B-90F6-2549F0D4AFA0}" srcId="{26FBAFBA-8064-404A-85E3-B5F2ED7DBE6F}" destId="{F5691198-CD5A-664C-B0F1-D11DD2028536}" srcOrd="1" destOrd="0" parTransId="{44618000-BF7C-FB40-B1B6-00748F3375CB}" sibTransId="{3B4FDCA8-E6C8-C04F-AA7D-7E31883A75C5}"/>
    <dgm:cxn modelId="{8F082F9C-B5CA-D14C-AB3A-8E144DDC7F8A}" srcId="{26FBAFBA-8064-404A-85E3-B5F2ED7DBE6F}" destId="{B86E1BD6-49BD-AB4F-A473-1A1DB3EC5408}" srcOrd="0" destOrd="0" parTransId="{4722850F-BCCF-F24C-8BAE-BA6812B2EBE4}" sibTransId="{FE1A9E0B-0521-2043-ABBA-6B4D0FEB514C}"/>
    <dgm:cxn modelId="{77748CC1-0E73-FF45-836E-623858981415}" type="presOf" srcId="{51A0880C-D0A6-8447-825A-9F7243425162}" destId="{DB8601F1-0ECF-E240-9E04-A09681FB5200}" srcOrd="0" destOrd="0" presId="urn:microsoft.com/office/officeart/2005/8/layout/cycle1"/>
    <dgm:cxn modelId="{B33FA81B-9984-1546-AD0F-1DAA5BA620BF}" type="presParOf" srcId="{74E92F8E-8A0D-9B49-89A6-1BADBF2DF994}" destId="{6C577827-DF0C-E84B-92C0-59471B843B93}" srcOrd="0" destOrd="0" presId="urn:microsoft.com/office/officeart/2005/8/layout/cycle1"/>
    <dgm:cxn modelId="{6FEF2A15-79D9-0F4A-933D-E031716A6229}" type="presParOf" srcId="{74E92F8E-8A0D-9B49-89A6-1BADBF2DF994}" destId="{9BCC8131-38FF-6541-9C08-8E0700A3B9AD}" srcOrd="1" destOrd="0" presId="urn:microsoft.com/office/officeart/2005/8/layout/cycle1"/>
    <dgm:cxn modelId="{EC5E84AC-DC0B-C64A-AD12-9E4D54C73AA5}" type="presParOf" srcId="{74E92F8E-8A0D-9B49-89A6-1BADBF2DF994}" destId="{C38947C5-F7F9-1845-B9F2-A81A82549D8A}" srcOrd="2" destOrd="0" presId="urn:microsoft.com/office/officeart/2005/8/layout/cycle1"/>
    <dgm:cxn modelId="{5BA8FC33-6989-7D4E-8A2D-73A354CF9F5A}" type="presParOf" srcId="{74E92F8E-8A0D-9B49-89A6-1BADBF2DF994}" destId="{DED5F7BB-224D-A54B-AB14-796274E54ECC}" srcOrd="3" destOrd="0" presId="urn:microsoft.com/office/officeart/2005/8/layout/cycle1"/>
    <dgm:cxn modelId="{1FE56878-38EB-ED48-AB11-F092A3F99109}" type="presParOf" srcId="{74E92F8E-8A0D-9B49-89A6-1BADBF2DF994}" destId="{6F76CB29-52BF-764B-BA03-A9CC9D13CBD3}" srcOrd="4" destOrd="0" presId="urn:microsoft.com/office/officeart/2005/8/layout/cycle1"/>
    <dgm:cxn modelId="{923B0D05-2234-AA47-BAFF-EB9BE81C29D5}" type="presParOf" srcId="{74E92F8E-8A0D-9B49-89A6-1BADBF2DF994}" destId="{6C8A82A8-EA2E-5D47-9EDA-5A1209D55118}" srcOrd="5" destOrd="0" presId="urn:microsoft.com/office/officeart/2005/8/layout/cycle1"/>
    <dgm:cxn modelId="{F79DD9AE-F896-7446-A695-CE0EE4487B73}" type="presParOf" srcId="{74E92F8E-8A0D-9B49-89A6-1BADBF2DF994}" destId="{DC65B895-B833-3247-ADDA-510782ABD831}" srcOrd="6" destOrd="0" presId="urn:microsoft.com/office/officeart/2005/8/layout/cycle1"/>
    <dgm:cxn modelId="{16619C0E-C1B4-2042-B83A-F16AED971BD5}" type="presParOf" srcId="{74E92F8E-8A0D-9B49-89A6-1BADBF2DF994}" destId="{DB8601F1-0ECF-E240-9E04-A09681FB5200}" srcOrd="7" destOrd="0" presId="urn:microsoft.com/office/officeart/2005/8/layout/cycle1"/>
    <dgm:cxn modelId="{7031A903-F391-D04C-9003-3AB7A614882C}" type="presParOf" srcId="{74E92F8E-8A0D-9B49-89A6-1BADBF2DF994}" destId="{9377CC64-94D9-8741-9DBF-60896C05B5AC}"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C8131-38FF-6541-9C08-8E0700A3B9AD}">
      <dsp:nvSpPr>
        <dsp:cNvPr id="0" name=""/>
        <dsp:cNvSpPr/>
      </dsp:nvSpPr>
      <dsp:spPr>
        <a:xfrm>
          <a:off x="2482569" y="182111"/>
          <a:ext cx="927908" cy="927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Learn</a:t>
          </a:r>
        </a:p>
      </dsp:txBody>
      <dsp:txXfrm>
        <a:off x="2482569" y="182111"/>
        <a:ext cx="927908" cy="927908"/>
      </dsp:txXfrm>
    </dsp:sp>
    <dsp:sp modelId="{C38947C5-F7F9-1845-B9F2-A81A82549D8A}">
      <dsp:nvSpPr>
        <dsp:cNvPr id="0" name=""/>
        <dsp:cNvSpPr/>
      </dsp:nvSpPr>
      <dsp:spPr>
        <a:xfrm>
          <a:off x="1070611" y="-80"/>
          <a:ext cx="2192543" cy="2192543"/>
        </a:xfrm>
        <a:prstGeom prst="circularArrow">
          <a:avLst>
            <a:gd name="adj1" fmla="val 8253"/>
            <a:gd name="adj2" fmla="val 576471"/>
            <a:gd name="adj3" fmla="val 2962234"/>
            <a:gd name="adj4" fmla="val 52809"/>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76CB29-52BF-764B-BA03-A9CC9D13CBD3}">
      <dsp:nvSpPr>
        <dsp:cNvPr id="0" name=""/>
        <dsp:cNvSpPr/>
      </dsp:nvSpPr>
      <dsp:spPr>
        <a:xfrm>
          <a:off x="1702928" y="1532487"/>
          <a:ext cx="927908" cy="927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Sample</a:t>
          </a:r>
        </a:p>
      </dsp:txBody>
      <dsp:txXfrm>
        <a:off x="1702928" y="1532487"/>
        <a:ext cx="927908" cy="927908"/>
      </dsp:txXfrm>
    </dsp:sp>
    <dsp:sp modelId="{6C8A82A8-EA2E-5D47-9EDA-5A1209D55118}">
      <dsp:nvSpPr>
        <dsp:cNvPr id="0" name=""/>
        <dsp:cNvSpPr/>
      </dsp:nvSpPr>
      <dsp:spPr>
        <a:xfrm>
          <a:off x="1070611" y="-80"/>
          <a:ext cx="2192543" cy="2192543"/>
        </a:xfrm>
        <a:prstGeom prst="circularArrow">
          <a:avLst>
            <a:gd name="adj1" fmla="val 8253"/>
            <a:gd name="adj2" fmla="val 576471"/>
            <a:gd name="adj3" fmla="val 10170720"/>
            <a:gd name="adj4" fmla="val 7261295"/>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601F1-0ECF-E240-9E04-A09681FB5200}">
      <dsp:nvSpPr>
        <dsp:cNvPr id="0" name=""/>
        <dsp:cNvSpPr/>
      </dsp:nvSpPr>
      <dsp:spPr>
        <a:xfrm>
          <a:off x="923288" y="182111"/>
          <a:ext cx="927908" cy="927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Filter</a:t>
          </a:r>
        </a:p>
      </dsp:txBody>
      <dsp:txXfrm>
        <a:off x="923288" y="182111"/>
        <a:ext cx="927908" cy="927908"/>
      </dsp:txXfrm>
    </dsp:sp>
    <dsp:sp modelId="{9377CC64-94D9-8741-9DBF-60896C05B5AC}">
      <dsp:nvSpPr>
        <dsp:cNvPr id="0" name=""/>
        <dsp:cNvSpPr/>
      </dsp:nvSpPr>
      <dsp:spPr>
        <a:xfrm>
          <a:off x="1070611" y="-80"/>
          <a:ext cx="2192543" cy="2192543"/>
        </a:xfrm>
        <a:prstGeom prst="circularArrow">
          <a:avLst>
            <a:gd name="adj1" fmla="val 8253"/>
            <a:gd name="adj2" fmla="val 576471"/>
            <a:gd name="adj3" fmla="val 16855207"/>
            <a:gd name="adj4" fmla="val 14968322"/>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C8131-38FF-6541-9C08-8E0700A3B9AD}">
      <dsp:nvSpPr>
        <dsp:cNvPr id="0" name=""/>
        <dsp:cNvSpPr/>
      </dsp:nvSpPr>
      <dsp:spPr>
        <a:xfrm>
          <a:off x="2482569" y="182111"/>
          <a:ext cx="927908" cy="927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Learn</a:t>
          </a:r>
        </a:p>
      </dsp:txBody>
      <dsp:txXfrm>
        <a:off x="2482569" y="182111"/>
        <a:ext cx="927908" cy="927908"/>
      </dsp:txXfrm>
    </dsp:sp>
    <dsp:sp modelId="{C38947C5-F7F9-1845-B9F2-A81A82549D8A}">
      <dsp:nvSpPr>
        <dsp:cNvPr id="0" name=""/>
        <dsp:cNvSpPr/>
      </dsp:nvSpPr>
      <dsp:spPr>
        <a:xfrm>
          <a:off x="1070611" y="-80"/>
          <a:ext cx="2192543" cy="2192543"/>
        </a:xfrm>
        <a:prstGeom prst="circularArrow">
          <a:avLst>
            <a:gd name="adj1" fmla="val 8253"/>
            <a:gd name="adj2" fmla="val 576471"/>
            <a:gd name="adj3" fmla="val 2962234"/>
            <a:gd name="adj4" fmla="val 52809"/>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76CB29-52BF-764B-BA03-A9CC9D13CBD3}">
      <dsp:nvSpPr>
        <dsp:cNvPr id="0" name=""/>
        <dsp:cNvSpPr/>
      </dsp:nvSpPr>
      <dsp:spPr>
        <a:xfrm>
          <a:off x="1702928" y="1532487"/>
          <a:ext cx="927908" cy="927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Sample</a:t>
          </a:r>
        </a:p>
      </dsp:txBody>
      <dsp:txXfrm>
        <a:off x="1702928" y="1532487"/>
        <a:ext cx="927908" cy="927908"/>
      </dsp:txXfrm>
    </dsp:sp>
    <dsp:sp modelId="{6C8A82A8-EA2E-5D47-9EDA-5A1209D55118}">
      <dsp:nvSpPr>
        <dsp:cNvPr id="0" name=""/>
        <dsp:cNvSpPr/>
      </dsp:nvSpPr>
      <dsp:spPr>
        <a:xfrm>
          <a:off x="1070611" y="-80"/>
          <a:ext cx="2192543" cy="2192543"/>
        </a:xfrm>
        <a:prstGeom prst="circularArrow">
          <a:avLst>
            <a:gd name="adj1" fmla="val 8253"/>
            <a:gd name="adj2" fmla="val 576471"/>
            <a:gd name="adj3" fmla="val 10170720"/>
            <a:gd name="adj4" fmla="val 7261295"/>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601F1-0ECF-E240-9E04-A09681FB5200}">
      <dsp:nvSpPr>
        <dsp:cNvPr id="0" name=""/>
        <dsp:cNvSpPr/>
      </dsp:nvSpPr>
      <dsp:spPr>
        <a:xfrm>
          <a:off x="923288" y="182111"/>
          <a:ext cx="927908" cy="927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Filter</a:t>
          </a:r>
        </a:p>
      </dsp:txBody>
      <dsp:txXfrm>
        <a:off x="923288" y="182111"/>
        <a:ext cx="927908" cy="927908"/>
      </dsp:txXfrm>
    </dsp:sp>
    <dsp:sp modelId="{9377CC64-94D9-8741-9DBF-60896C05B5AC}">
      <dsp:nvSpPr>
        <dsp:cNvPr id="0" name=""/>
        <dsp:cNvSpPr/>
      </dsp:nvSpPr>
      <dsp:spPr>
        <a:xfrm>
          <a:off x="1070611" y="-80"/>
          <a:ext cx="2192543" cy="2192543"/>
        </a:xfrm>
        <a:prstGeom prst="circularArrow">
          <a:avLst>
            <a:gd name="adj1" fmla="val 8253"/>
            <a:gd name="adj2" fmla="val 576471"/>
            <a:gd name="adj3" fmla="val 16855207"/>
            <a:gd name="adj4" fmla="val 14968322"/>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45904C4-010F-4896-9D22-0FDDB5A0FF93}" type="datetimeFigureOut">
              <a:rPr lang="en-US" smtClean="0">
                <a:solidFill>
                  <a:schemeClr val="bg1">
                    <a:lumMod val="65000"/>
                  </a:schemeClr>
                </a:solidFill>
                <a:latin typeface="Tahoma" pitchFamily="34" charset="0"/>
                <a:ea typeface="Tahoma" pitchFamily="34" charset="0"/>
                <a:cs typeface="Tahoma" pitchFamily="34" charset="0"/>
              </a:rPr>
              <a:pPr/>
              <a:t>12/11/22</a:t>
            </a:fld>
            <a:endParaRPr lang="en-US">
              <a:solidFill>
                <a:schemeClr val="bg1">
                  <a:lumMod val="65000"/>
                </a:schemeClr>
              </a:solidFill>
              <a:latin typeface="Tahoma" pitchFamily="34" charset="0"/>
              <a:ea typeface="Tahoma" pitchFamily="34" charset="0"/>
              <a:cs typeface="Tahoma"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a:solidFill>
                  <a:schemeClr val="bg1">
                    <a:lumMod val="65000"/>
                  </a:schemeClr>
                </a:solidFill>
                <a:latin typeface="Tahoma" pitchFamily="34" charset="0"/>
                <a:ea typeface="Tahoma" pitchFamily="34" charset="0"/>
                <a:cs typeface="Tahoma" pitchFamily="34" charset="0"/>
              </a:rPr>
              <a:t>Distribution Statement</a:t>
            </a: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899D1F1-6DC0-4977-808C-FD0BF7AD2565}" type="slidenum">
              <a:rPr lang="en-US" smtClean="0">
                <a:solidFill>
                  <a:schemeClr val="bg1">
                    <a:lumMod val="65000"/>
                  </a:schemeClr>
                </a:solidFill>
                <a:latin typeface="Tahoma" pitchFamily="34" charset="0"/>
                <a:ea typeface="Tahoma" pitchFamily="34" charset="0"/>
                <a:cs typeface="Tahoma" pitchFamily="34" charset="0"/>
              </a:rPr>
              <a:pPr/>
              <a:t>‹#›</a:t>
            </a:fld>
            <a:endParaRPr lang="en-US">
              <a:solidFill>
                <a:schemeClr val="bg1">
                  <a:lumMod val="65000"/>
                </a:schemeClr>
              </a:solidFill>
              <a:latin typeface="Tahoma" pitchFamily="34" charset="0"/>
              <a:ea typeface="Tahoma" pitchFamily="34" charset="0"/>
              <a:cs typeface="Tahoma" pitchFamily="34" charset="0"/>
            </a:endParaRPr>
          </a:p>
        </p:txBody>
      </p:sp>
      <p:pic>
        <p:nvPicPr>
          <p:cNvPr id="6" name="Picture 6" descr="TITLE-HEADER LOGO.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5787" y="-77470"/>
            <a:ext cx="1582209" cy="1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5924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solidFill>
                  <a:schemeClr val="bg1">
                    <a:lumMod val="65000"/>
                  </a:schemeClr>
                </a:solidFill>
                <a:latin typeface="Tahoma" pitchFamily="34" charset="0"/>
                <a:ea typeface="Tahoma" pitchFamily="34" charset="0"/>
                <a:cs typeface="Tahoma" pitchFamily="34" charset="0"/>
              </a:defRPr>
            </a:lvl1pPr>
          </a:lstStyle>
          <a:p>
            <a:fld id="{92715C0D-0E45-40B4-BE1B-664AAA8E6B7F}" type="datetimeFigureOut">
              <a:rPr lang="en-US" smtClean="0"/>
              <a:pPr/>
              <a:t>12/11/22</a:t>
            </a:fld>
            <a:endParaRPr lang="en-US"/>
          </a:p>
        </p:txBody>
      </p:sp>
      <p:sp>
        <p:nvSpPr>
          <p:cNvPr id="4" name="Slide Image Placeholder 3"/>
          <p:cNvSpPr>
            <a:spLocks noGrp="1" noRot="1" noChangeAspect="1"/>
          </p:cNvSpPr>
          <p:nvPr>
            <p:ph type="sldImg" idx="2"/>
          </p:nvPr>
        </p:nvSpPr>
        <p:spPr>
          <a:xfrm>
            <a:off x="406400" y="895350"/>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648200"/>
            <a:ext cx="5608320" cy="395097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solidFill>
                  <a:schemeClr val="bg1">
                    <a:lumMod val="65000"/>
                  </a:schemeClr>
                </a:solidFill>
                <a:latin typeface="Tahoma" pitchFamily="34" charset="0"/>
                <a:ea typeface="Tahoma" pitchFamily="34" charset="0"/>
                <a:cs typeface="Tahoma" pitchFamily="34" charset="0"/>
              </a:defRPr>
            </a:lvl1pPr>
          </a:lstStyle>
          <a:p>
            <a:r>
              <a:rPr lang="en-US"/>
              <a:t>Distribution Statement</a:t>
            </a:r>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solidFill>
                  <a:schemeClr val="bg1">
                    <a:lumMod val="65000"/>
                  </a:schemeClr>
                </a:solidFill>
                <a:latin typeface="Tahoma" pitchFamily="34" charset="0"/>
                <a:ea typeface="Tahoma" pitchFamily="34" charset="0"/>
                <a:cs typeface="Tahoma" pitchFamily="34" charset="0"/>
              </a:defRPr>
            </a:lvl1pPr>
          </a:lstStyle>
          <a:p>
            <a:fld id="{639B577F-6036-4BCD-9021-A736CBC28733}" type="slidenum">
              <a:rPr lang="en-US" smtClean="0"/>
              <a:pPr/>
              <a:t>‹#›</a:t>
            </a:fld>
            <a:endParaRPr lang="en-US"/>
          </a:p>
        </p:txBody>
      </p:sp>
      <p:pic>
        <p:nvPicPr>
          <p:cNvPr id="8" name="Picture 6" descr="TITLE-HEADER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787" y="-77470"/>
            <a:ext cx="1582209" cy="1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633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ahoma" pitchFamily="34" charset="0"/>
        <a:ea typeface="Tahoma" pitchFamily="34" charset="0"/>
        <a:cs typeface="Tahoma" pitchFamily="34" charset="0"/>
      </a:defRPr>
    </a:lvl1pPr>
    <a:lvl2pPr marL="457200" algn="l" defTabSz="914400" rtl="0" eaLnBrk="1" latinLnBrk="0" hangingPunct="1">
      <a:defRPr sz="1200" kern="1200">
        <a:solidFill>
          <a:schemeClr val="tx1"/>
        </a:solidFill>
        <a:latin typeface="Tahoma" pitchFamily="34" charset="0"/>
        <a:ea typeface="Tahoma" pitchFamily="34" charset="0"/>
        <a:cs typeface="Tahoma" pitchFamily="34" charset="0"/>
      </a:defRPr>
    </a:lvl2pPr>
    <a:lvl3pPr marL="914400" algn="l" defTabSz="914400" rtl="0" eaLnBrk="1" latinLnBrk="0" hangingPunct="1">
      <a:defRPr sz="1200" kern="1200">
        <a:solidFill>
          <a:schemeClr val="tx1"/>
        </a:solidFill>
        <a:latin typeface="Tahoma" pitchFamily="34" charset="0"/>
        <a:ea typeface="Tahoma" pitchFamily="34" charset="0"/>
        <a:cs typeface="Tahoma" pitchFamily="34" charset="0"/>
      </a:defRPr>
    </a:lvl3pPr>
    <a:lvl4pPr marL="1371600" algn="l" defTabSz="914400" rtl="0" eaLnBrk="1" latinLnBrk="0" hangingPunct="1">
      <a:defRPr sz="1200" kern="1200">
        <a:solidFill>
          <a:schemeClr val="tx1"/>
        </a:solidFill>
        <a:latin typeface="Tahoma" pitchFamily="34" charset="0"/>
        <a:ea typeface="Tahoma" pitchFamily="34" charset="0"/>
        <a:cs typeface="Tahoma" pitchFamily="34" charset="0"/>
      </a:defRPr>
    </a:lvl4pPr>
    <a:lvl5pPr marL="1828800" algn="l" defTabSz="914400" rtl="0" eaLnBrk="1" latinLnBrk="0" hangingPunct="1">
      <a:defRPr sz="1200" kern="1200">
        <a:solidFill>
          <a:schemeClr val="tx1"/>
        </a:solidFill>
        <a:latin typeface="Tahoma" pitchFamily="34" charset="0"/>
        <a:ea typeface="Tahoma" pitchFamily="34" charset="0"/>
        <a:cs typeface="Tahoma"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9B577F-6036-4BCD-9021-A736CBC28733}" type="slidenum">
              <a:rPr lang="en-US" smtClean="0"/>
              <a:pPr/>
              <a:t>19</a:t>
            </a:fld>
            <a:endParaRPr lang="en-US"/>
          </a:p>
        </p:txBody>
      </p:sp>
    </p:spTree>
    <p:extLst>
      <p:ext uri="{BB962C8B-B14F-4D97-AF65-F5344CB8AC3E}">
        <p14:creationId xmlns:p14="http://schemas.microsoft.com/office/powerpoint/2010/main" val="3708045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6D4661-73EC-C240-A3D3-F0A1658262CB}" type="slidenum">
              <a:rPr lang="en-US" smtClean="0"/>
              <a:t>20</a:t>
            </a:fld>
            <a:endParaRPr lang="en-US"/>
          </a:p>
        </p:txBody>
      </p:sp>
    </p:spTree>
    <p:extLst>
      <p:ext uri="{BB962C8B-B14F-4D97-AF65-F5344CB8AC3E}">
        <p14:creationId xmlns:p14="http://schemas.microsoft.com/office/powerpoint/2010/main" val="243690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6D4661-73EC-C240-A3D3-F0A1658262CB}" type="slidenum">
              <a:rPr lang="en-US" smtClean="0"/>
              <a:t>21</a:t>
            </a:fld>
            <a:endParaRPr lang="en-US"/>
          </a:p>
        </p:txBody>
      </p:sp>
    </p:spTree>
    <p:extLst>
      <p:ext uri="{BB962C8B-B14F-4D97-AF65-F5344CB8AC3E}">
        <p14:creationId xmlns:p14="http://schemas.microsoft.com/office/powerpoint/2010/main" val="228952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Direct tuning can lead to collapse of diversity.</a:t>
            </a:r>
            <a:endParaRPr lang="en-US">
              <a:ea typeface="Tahoma"/>
              <a:cs typeface="Tahoma"/>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294083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35</a:t>
            </a:fld>
            <a:endParaRPr lang="en-US" dirty="0"/>
          </a:p>
        </p:txBody>
      </p:sp>
    </p:spTree>
    <p:extLst>
      <p:ext uri="{BB962C8B-B14F-4D97-AF65-F5344CB8AC3E}">
        <p14:creationId xmlns:p14="http://schemas.microsoft.com/office/powerpoint/2010/main" val="3455979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Direct tuning can lead to collapse of diversity.</a:t>
            </a:r>
            <a:endParaRPr lang="en-US">
              <a:ea typeface="Tahoma"/>
              <a:cs typeface="Tahoma"/>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253661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95350"/>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95547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95350"/>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90764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50</a:t>
            </a:fld>
            <a:endParaRPr lang="en-US" dirty="0"/>
          </a:p>
        </p:txBody>
      </p:sp>
    </p:spTree>
    <p:extLst>
      <p:ext uri="{BB962C8B-B14F-4D97-AF65-F5344CB8AC3E}">
        <p14:creationId xmlns:p14="http://schemas.microsoft.com/office/powerpoint/2010/main" val="428988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CED4-971F-7345-BF31-97E3C31B0C0A}"/>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4CF6F12B-893E-6D45-AF25-EDA6F979072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35D4A0-8243-ED49-958A-F9FAAA25296E}"/>
              </a:ext>
            </a:extLst>
          </p:cNvPr>
          <p:cNvSpPr>
            <a:spLocks noGrp="1"/>
          </p:cNvSpPr>
          <p:nvPr>
            <p:ph type="dt" sz="half" idx="10"/>
          </p:nvPr>
        </p:nvSpPr>
        <p:spPr>
          <a:xfrm>
            <a:off x="838200" y="6356350"/>
            <a:ext cx="2743200" cy="365125"/>
          </a:xfrm>
          <a:prstGeom prst="rect">
            <a:avLst/>
          </a:prstGeom>
        </p:spPr>
        <p:txBody>
          <a:bodyPr/>
          <a:lstStyle/>
          <a:p>
            <a:fld id="{BDDB26AB-1FC0-A047-A6EA-DD666E45194D}" type="datetimeFigureOut">
              <a:rPr lang="en-US" smtClean="0"/>
              <a:t>12/11/22</a:t>
            </a:fld>
            <a:endParaRPr lang="en-US"/>
          </a:p>
        </p:txBody>
      </p:sp>
      <p:sp>
        <p:nvSpPr>
          <p:cNvPr id="5" name="Footer Placeholder 4">
            <a:extLst>
              <a:ext uri="{FF2B5EF4-FFF2-40B4-BE49-F238E27FC236}">
                <a16:creationId xmlns:a16="http://schemas.microsoft.com/office/drawing/2014/main" id="{08877D6D-A9AF-9041-89F7-64C49F0314A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17577B2-5200-6746-8B45-97B696A9F0D6}"/>
              </a:ext>
            </a:extLst>
          </p:cNvPr>
          <p:cNvSpPr>
            <a:spLocks noGrp="1"/>
          </p:cNvSpPr>
          <p:nvPr>
            <p:ph type="sldNum" sz="quarter" idx="12"/>
          </p:nvPr>
        </p:nvSpPr>
        <p:spPr>
          <a:xfrm>
            <a:off x="8610600" y="6356350"/>
            <a:ext cx="2743200" cy="365125"/>
          </a:xfrm>
          <a:prstGeom prst="rect">
            <a:avLst/>
          </a:prstGeom>
        </p:spPr>
        <p:txBody>
          <a:bodyPr/>
          <a:lstStyle/>
          <a:p>
            <a:fld id="{2CD46748-6359-CF49-95B0-67007E352AE5}" type="slidenum">
              <a:rPr lang="en-US" smtClean="0"/>
              <a:t>‹#›</a:t>
            </a:fld>
            <a:endParaRPr lang="en-US"/>
          </a:p>
        </p:txBody>
      </p:sp>
    </p:spTree>
    <p:extLst>
      <p:ext uri="{BB962C8B-B14F-4D97-AF65-F5344CB8AC3E}">
        <p14:creationId xmlns:p14="http://schemas.microsoft.com/office/powerpoint/2010/main" val="3791213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0163-7B84-FB44-A1CA-EC82554BD1E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50EE8C-1DCD-F54F-BB56-56B27290C92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C38B3-DAF3-D54E-93CD-EA9C8C823A74}"/>
              </a:ext>
            </a:extLst>
          </p:cNvPr>
          <p:cNvSpPr>
            <a:spLocks noGrp="1"/>
          </p:cNvSpPr>
          <p:nvPr>
            <p:ph type="dt" sz="half" idx="10"/>
          </p:nvPr>
        </p:nvSpPr>
        <p:spPr>
          <a:xfrm>
            <a:off x="838200" y="6356350"/>
            <a:ext cx="2743200" cy="365125"/>
          </a:xfrm>
          <a:prstGeom prst="rect">
            <a:avLst/>
          </a:prstGeom>
        </p:spPr>
        <p:txBody>
          <a:bodyPr/>
          <a:lstStyle/>
          <a:p>
            <a:fld id="{BDDB26AB-1FC0-A047-A6EA-DD666E45194D}" type="datetimeFigureOut">
              <a:rPr lang="en-US" smtClean="0"/>
              <a:t>12/11/22</a:t>
            </a:fld>
            <a:endParaRPr lang="en-US"/>
          </a:p>
        </p:txBody>
      </p:sp>
      <p:sp>
        <p:nvSpPr>
          <p:cNvPr id="5" name="Footer Placeholder 4">
            <a:extLst>
              <a:ext uri="{FF2B5EF4-FFF2-40B4-BE49-F238E27FC236}">
                <a16:creationId xmlns:a16="http://schemas.microsoft.com/office/drawing/2014/main" id="{3333313A-154B-B84F-BA7E-88B3E291101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494E8A8-A526-9A4A-83A7-9B41588F0071}"/>
              </a:ext>
            </a:extLst>
          </p:cNvPr>
          <p:cNvSpPr>
            <a:spLocks noGrp="1"/>
          </p:cNvSpPr>
          <p:nvPr>
            <p:ph type="sldNum" sz="quarter" idx="12"/>
          </p:nvPr>
        </p:nvSpPr>
        <p:spPr>
          <a:xfrm>
            <a:off x="8610600" y="6356350"/>
            <a:ext cx="2743200" cy="365125"/>
          </a:xfrm>
          <a:prstGeom prst="rect">
            <a:avLst/>
          </a:prstGeom>
        </p:spPr>
        <p:txBody>
          <a:bodyPr/>
          <a:lstStyle/>
          <a:p>
            <a:fld id="{2CD46748-6359-CF49-95B0-67007E352AE5}" type="slidenum">
              <a:rPr lang="en-US" smtClean="0"/>
              <a:t>‹#›</a:t>
            </a:fld>
            <a:endParaRPr lang="en-US"/>
          </a:p>
        </p:txBody>
      </p:sp>
    </p:spTree>
    <p:extLst>
      <p:ext uri="{BB962C8B-B14F-4D97-AF65-F5344CB8AC3E}">
        <p14:creationId xmlns:p14="http://schemas.microsoft.com/office/powerpoint/2010/main" val="24249697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RO_Update_Field Demonstration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30" name="Rectangle 29"/>
          <p:cNvSpPr/>
          <p:nvPr/>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3" name="Picture 3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4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5"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46"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47" name="TextBox 46"/>
          <p:cNvSpPr txBox="1"/>
          <p:nvPr/>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51"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2"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3"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4"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5"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6" name="TextBox 55"/>
          <p:cNvSpPr txBox="1"/>
          <p:nvPr/>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6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16202005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IRO_Update_Concept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36" name="Rectangle 35"/>
          <p:cNvSpPr/>
          <p:nvPr/>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9" name="Picture 3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30410203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RO_Update_Prototype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36" name="Rectangle 35"/>
          <p:cNvSpPr/>
          <p:nvPr/>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9" name="Picture 3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35456745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RO_Update_Field Demonstration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36" name="Rectangle 35"/>
          <p:cNvSpPr/>
          <p:nvPr/>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9" name="Picture 3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13239178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RO_Update_Concept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40" name="Rectangle 39"/>
          <p:cNvSpPr/>
          <p:nvPr/>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43" name="Pictur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22807714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IRO_Update_Prototype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40" name="Rectangle 39"/>
          <p:cNvSpPr/>
          <p:nvPr/>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43" name="Pictur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75672447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IRO_Update_Field Demonstration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40" name="Rectangle 39"/>
          <p:cNvSpPr/>
          <p:nvPr/>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43" name="Pictur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1881676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2603497" y="-1333497"/>
            <a:ext cx="6400803" cy="952500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0"/>
          </p:nvPr>
        </p:nvSpPr>
        <p:spPr>
          <a:xfrm rot="5400000">
            <a:off x="-2447443" y="3228446"/>
            <a:ext cx="5546817" cy="397933"/>
          </a:xfrm>
        </p:spPr>
        <p:txBody>
          <a:bodyPr/>
          <a:lstStyle/>
          <a:p>
            <a:endParaRPr lang="en-US"/>
          </a:p>
        </p:txBody>
      </p:sp>
      <p:sp>
        <p:nvSpPr>
          <p:cNvPr id="4" name="Slide Number Placeholder 3"/>
          <p:cNvSpPr>
            <a:spLocks noGrp="1"/>
          </p:cNvSpPr>
          <p:nvPr>
            <p:ph type="sldNum" sz="quarter" idx="11"/>
          </p:nvPr>
        </p:nvSpPr>
        <p:spPr>
          <a:xfrm rot="5400000">
            <a:off x="56713" y="6309160"/>
            <a:ext cx="530038" cy="389469"/>
          </a:xfrm>
        </p:spPr>
        <p:txBody>
          <a:bodyPr/>
          <a:lstStyle/>
          <a:p>
            <a:fld id="{73DB9F98-8A51-2347-BE8D-DB291F022A11}" type="slidenum">
              <a:rPr lang="en-US" smtClean="0"/>
              <a:t>‹#›</a:t>
            </a:fld>
            <a:endParaRPr lang="en-US"/>
          </a:p>
        </p:txBody>
      </p:sp>
      <p:sp>
        <p:nvSpPr>
          <p:cNvPr id="6" name="Title 1"/>
          <p:cNvSpPr>
            <a:spLocks noGrp="1"/>
          </p:cNvSpPr>
          <p:nvPr>
            <p:ph type="ctrTitle"/>
          </p:nvPr>
        </p:nvSpPr>
        <p:spPr>
          <a:xfrm rot="5400000">
            <a:off x="8999540" y="3582991"/>
            <a:ext cx="5191125" cy="901700"/>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p:nvCxnSpPr>
        <p:spPr bwMode="auto">
          <a:xfrm flipH="1">
            <a:off x="11022546" y="228601"/>
            <a:ext cx="2117"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1056250" y="264870"/>
            <a:ext cx="1085438" cy="873428"/>
          </a:xfrm>
          <a:prstGeom prst="rect">
            <a:avLst/>
          </a:prstGeom>
        </p:spPr>
      </p:pic>
    </p:spTree>
    <p:extLst>
      <p:ext uri="{BB962C8B-B14F-4D97-AF65-F5344CB8AC3E}">
        <p14:creationId xmlns:p14="http://schemas.microsoft.com/office/powerpoint/2010/main" val="211420697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667-C131-DA46-95F1-8C78E39EC710}"/>
              </a:ext>
            </a:extLst>
          </p:cNvPr>
          <p:cNvSpPr>
            <a:spLocks noGrp="1"/>
          </p:cNvSpPr>
          <p:nvPr>
            <p:ph type="title"/>
          </p:nvPr>
        </p:nvSpPr>
        <p:spPr>
          <a:xfrm>
            <a:off x="508001" y="41745"/>
            <a:ext cx="9520767" cy="6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7190A16-AF23-D246-AA23-F2835DC8A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6E194-3B9C-B341-B2C6-A0442B1B5A9E}"/>
              </a:ext>
            </a:extLst>
          </p:cNvPr>
          <p:cNvSpPr>
            <a:spLocks noGrp="1"/>
          </p:cNvSpPr>
          <p:nvPr>
            <p:ph type="dt" sz="half" idx="10"/>
          </p:nvPr>
        </p:nvSpPr>
        <p:spPr/>
        <p:txBody>
          <a:bodyPr/>
          <a:lstStyle/>
          <a:p>
            <a:fld id="{C83F935F-E9E1-B748-9670-CAAD18BB8E63}" type="datetimeFigureOut">
              <a:rPr lang="en-US" smtClean="0"/>
              <a:t>12/11/22</a:t>
            </a:fld>
            <a:endParaRPr lang="en-US"/>
          </a:p>
        </p:txBody>
      </p:sp>
      <p:sp>
        <p:nvSpPr>
          <p:cNvPr id="5" name="Footer Placeholder 4">
            <a:extLst>
              <a:ext uri="{FF2B5EF4-FFF2-40B4-BE49-F238E27FC236}">
                <a16:creationId xmlns:a16="http://schemas.microsoft.com/office/drawing/2014/main" id="{1E790E82-450F-5248-BBBE-6C429D5EC1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893495-3C66-DC42-8CAC-30D2AD210BDE}"/>
              </a:ext>
            </a:extLst>
          </p:cNvPr>
          <p:cNvSpPr>
            <a:spLocks noGrp="1"/>
          </p:cNvSpPr>
          <p:nvPr>
            <p:ph type="sldNum" sz="quarter" idx="12"/>
          </p:nvPr>
        </p:nvSpPr>
        <p:spPr/>
        <p:txBody>
          <a:bodyPr/>
          <a:lstStyle/>
          <a:p>
            <a:fld id="{73DB9F98-8A51-2347-BE8D-DB291F022A11}" type="slidenum">
              <a:rPr lang="en-US" smtClean="0"/>
              <a:t>‹#›</a:t>
            </a:fld>
            <a:endParaRPr lang="en-US"/>
          </a:p>
        </p:txBody>
      </p:sp>
      <p:cxnSp>
        <p:nvCxnSpPr>
          <p:cNvPr id="7" name="Straight Connector 6">
            <a:extLst>
              <a:ext uri="{FF2B5EF4-FFF2-40B4-BE49-F238E27FC236}">
                <a16:creationId xmlns:a16="http://schemas.microsoft.com/office/drawing/2014/main" id="{86B71420-98D0-694B-BF18-AA5160C5424F}"/>
              </a:ext>
            </a:extLst>
          </p:cNvPr>
          <p:cNvCxnSpPr>
            <a:cxnSpLocks noChangeShapeType="1"/>
          </p:cNvCxnSpPr>
          <p:nvPr/>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C22667DB-44DB-6D4D-8114-013F80367A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14000" y="46830"/>
            <a:ext cx="2021109" cy="757916"/>
          </a:xfrm>
          <a:prstGeom prst="rect">
            <a:avLst/>
          </a:prstGeom>
        </p:spPr>
      </p:pic>
    </p:spTree>
    <p:extLst>
      <p:ext uri="{BB962C8B-B14F-4D97-AF65-F5344CB8AC3E}">
        <p14:creationId xmlns:p14="http://schemas.microsoft.com/office/powerpoint/2010/main" val="216986146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C83F935F-E9E1-B748-9670-CAAD18BB8E63}" type="datetimeFigureOut">
              <a:rPr lang="en-US" smtClean="0"/>
              <a:t>12/11/22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73DB9F98-8A51-2347-BE8D-DB291F022A11}" type="slidenum">
              <a:rPr lang="en-US" smtClean="0"/>
              <a:t>‹#›</a:t>
            </a:fld>
            <a:endParaRPr lang="en-US"/>
          </a:p>
        </p:txBody>
      </p:sp>
      <p:sp>
        <p:nvSpPr>
          <p:cNvPr id="7" name="TextBox 6">
            <a:extLst>
              <a:ext uri="{FF2B5EF4-FFF2-40B4-BE49-F238E27FC236}">
                <a16:creationId xmlns:a16="http://schemas.microsoft.com/office/drawing/2014/main" id="{9C207032-2C10-4920-991C-9039B4962B9A}"/>
              </a:ext>
            </a:extLst>
          </p:cNvPr>
          <p:cNvSpPr txBox="1"/>
          <p:nvPr/>
        </p:nvSpPr>
        <p:spPr>
          <a:xfrm>
            <a:off x="215154" y="177949"/>
            <a:ext cx="7723503" cy="415498"/>
          </a:xfrm>
          <a:prstGeom prst="rect">
            <a:avLst/>
          </a:prstGeom>
          <a:noFill/>
        </p:spPr>
        <p:txBody>
          <a:bodyPr wrap="square" rtlCol="0">
            <a:spAutoFit/>
          </a:bodyPr>
          <a:lstStyle/>
          <a:p>
            <a:r>
              <a:rPr lang="en-US" sz="2100" b="1">
                <a:solidFill>
                  <a:schemeClr val="accent6">
                    <a:lumMod val="50000"/>
                  </a:schemeClr>
                </a:solidFill>
              </a:rPr>
              <a:t>Task 1.3</a:t>
            </a:r>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46017"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432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52F7F7-B449-A744-AB87-BDF430297C9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9020B3-6F6C-0744-BCF1-AF6B32853CA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8A714-48A8-124E-B2C1-9CED5E7F7A21}"/>
              </a:ext>
            </a:extLst>
          </p:cNvPr>
          <p:cNvSpPr>
            <a:spLocks noGrp="1"/>
          </p:cNvSpPr>
          <p:nvPr>
            <p:ph type="dt" sz="half" idx="10"/>
          </p:nvPr>
        </p:nvSpPr>
        <p:spPr>
          <a:xfrm>
            <a:off x="838200" y="6356350"/>
            <a:ext cx="2743200" cy="365125"/>
          </a:xfrm>
          <a:prstGeom prst="rect">
            <a:avLst/>
          </a:prstGeom>
        </p:spPr>
        <p:txBody>
          <a:bodyPr/>
          <a:lstStyle/>
          <a:p>
            <a:fld id="{BDDB26AB-1FC0-A047-A6EA-DD666E45194D}" type="datetimeFigureOut">
              <a:rPr lang="en-US" smtClean="0"/>
              <a:t>12/11/22</a:t>
            </a:fld>
            <a:endParaRPr lang="en-US"/>
          </a:p>
        </p:txBody>
      </p:sp>
      <p:sp>
        <p:nvSpPr>
          <p:cNvPr id="5" name="Footer Placeholder 4">
            <a:extLst>
              <a:ext uri="{FF2B5EF4-FFF2-40B4-BE49-F238E27FC236}">
                <a16:creationId xmlns:a16="http://schemas.microsoft.com/office/drawing/2014/main" id="{5CA72DD1-857F-6D4A-BFDB-CCFAB7E697C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91BF938-73B6-4640-8B5A-1E7F2235FF52}"/>
              </a:ext>
            </a:extLst>
          </p:cNvPr>
          <p:cNvSpPr>
            <a:spLocks noGrp="1"/>
          </p:cNvSpPr>
          <p:nvPr>
            <p:ph type="sldNum" sz="quarter" idx="12"/>
          </p:nvPr>
        </p:nvSpPr>
        <p:spPr>
          <a:xfrm>
            <a:off x="8610600" y="6356350"/>
            <a:ext cx="2743200" cy="365125"/>
          </a:xfrm>
          <a:prstGeom prst="rect">
            <a:avLst/>
          </a:prstGeom>
        </p:spPr>
        <p:txBody>
          <a:bodyPr/>
          <a:lstStyle/>
          <a:p>
            <a:fld id="{2CD46748-6359-CF49-95B0-67007E352AE5}" type="slidenum">
              <a:rPr lang="en-US" smtClean="0"/>
              <a:t>‹#›</a:t>
            </a:fld>
            <a:endParaRPr lang="en-US"/>
          </a:p>
        </p:txBody>
      </p:sp>
    </p:spTree>
    <p:extLst>
      <p:ext uri="{BB962C8B-B14F-4D97-AF65-F5344CB8AC3E}">
        <p14:creationId xmlns:p14="http://schemas.microsoft.com/office/powerpoint/2010/main" val="24366134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4728-B9D9-0F0C-0AB9-BC533020E1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71CB4E-483C-5EB9-89FC-D56336D2A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C27763-2E75-11D7-A87A-06E0F1BD6CB5}"/>
              </a:ext>
            </a:extLst>
          </p:cNvPr>
          <p:cNvSpPr>
            <a:spLocks noGrp="1"/>
          </p:cNvSpPr>
          <p:nvPr>
            <p:ph type="dt" sz="half" idx="10"/>
          </p:nvPr>
        </p:nvSpPr>
        <p:spPr/>
        <p:txBody>
          <a:bodyPr/>
          <a:lstStyle/>
          <a:p>
            <a:fld id="{C83F935F-E9E1-B748-9670-CAAD18BB8E63}" type="datetimeFigureOut">
              <a:rPr lang="en-US" smtClean="0"/>
              <a:t>12/11/22</a:t>
            </a:fld>
            <a:endParaRPr lang="en-US"/>
          </a:p>
        </p:txBody>
      </p:sp>
      <p:sp>
        <p:nvSpPr>
          <p:cNvPr id="5" name="Footer Placeholder 4">
            <a:extLst>
              <a:ext uri="{FF2B5EF4-FFF2-40B4-BE49-F238E27FC236}">
                <a16:creationId xmlns:a16="http://schemas.microsoft.com/office/drawing/2014/main" id="{9A3DF27C-D85B-EFD4-BB3B-A3EDE842D9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C4CEB-75A0-A8F3-C14F-B085976075FA}"/>
              </a:ext>
            </a:extLst>
          </p:cNvPr>
          <p:cNvSpPr>
            <a:spLocks noGrp="1"/>
          </p:cNvSpPr>
          <p:nvPr>
            <p:ph type="sldNum" sz="quarter" idx="12"/>
          </p:nvPr>
        </p:nvSpPr>
        <p:spPr/>
        <p:txBody>
          <a:bodyPr/>
          <a:lstStyle/>
          <a:p>
            <a:fld id="{73DB9F98-8A51-2347-BE8D-DB291F022A11}" type="slidenum">
              <a:rPr lang="en-US" smtClean="0"/>
              <a:t>‹#›</a:t>
            </a:fld>
            <a:endParaRPr lang="en-US"/>
          </a:p>
        </p:txBody>
      </p:sp>
    </p:spTree>
    <p:extLst>
      <p:ext uri="{BB962C8B-B14F-4D97-AF65-F5344CB8AC3E}">
        <p14:creationId xmlns:p14="http://schemas.microsoft.com/office/powerpoint/2010/main" val="1924510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4" y="1066800"/>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3975" y="1066800"/>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6193970" y="3521528"/>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6"/>
          </p:nvPr>
        </p:nvSpPr>
        <p:spPr>
          <a:xfrm>
            <a:off x="605976" y="3529693"/>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605976" y="122768"/>
            <a:ext cx="9525000" cy="612648"/>
          </a:xfrm>
        </p:spPr>
        <p:txBody>
          <a:bodyPr>
            <a:normAutofit/>
          </a:bodyPr>
          <a:lstStyle>
            <a:lvl1pPr algn="l">
              <a:defRPr sz="2800" b="0">
                <a:latin typeface="Calibri" panose="020F0502020204030204" pitchFamily="34" charset="0"/>
                <a:ea typeface="Tahoma" pitchFamily="34" charset="0"/>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3999965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09600" y="35814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2732720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Susmit Jha</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558800" y="1143000"/>
            <a:ext cx="110744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ctrTitle"/>
          </p:nvPr>
        </p:nvSpPr>
        <p:spPr>
          <a:xfrm>
            <a:off x="2163234"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76200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0167" y="1456511"/>
            <a:ext cx="10363200" cy="457200"/>
          </a:xfrm>
          <a:prstGeom prst="rect">
            <a:avLst/>
          </a:prstGeom>
        </p:spPr>
        <p:txBody>
          <a:bodyPr anchor="b" anchorCtr="0"/>
          <a:lstStyle>
            <a:lvl1pPr algn="ctr">
              <a:defRPr sz="2400" b="1">
                <a:latin typeface="Tahoma" pitchFamily="34" charset="0"/>
                <a:ea typeface="Tahoma" pitchFamily="34" charset="0"/>
                <a:cs typeface="Tahoma" pitchFamily="34" charset="0"/>
              </a:defRPr>
            </a:lvl1pPr>
          </a:lstStyle>
          <a:p>
            <a:r>
              <a:rPr lang="en-US"/>
              <a:t>Click to edit Master title style</a:t>
            </a:r>
          </a:p>
        </p:txBody>
      </p:sp>
      <p:sp>
        <p:nvSpPr>
          <p:cNvPr id="6" name="Subtitle 2"/>
          <p:cNvSpPr>
            <a:spLocks noGrp="1"/>
          </p:cNvSpPr>
          <p:nvPr>
            <p:ph type="subTitle" idx="1" hasCustomPrompt="1"/>
          </p:nvPr>
        </p:nvSpPr>
        <p:spPr>
          <a:xfrm>
            <a:off x="1828800" y="2057400"/>
            <a:ext cx="8534400" cy="1752600"/>
          </a:xfrm>
          <a:prstGeom prst="rect">
            <a:avLst/>
          </a:prstGeo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add briefer names</a:t>
            </a:r>
          </a:p>
        </p:txBody>
      </p:sp>
      <p:cxnSp>
        <p:nvCxnSpPr>
          <p:cNvPr id="7" name="Straight Connector 6"/>
          <p:cNvCxnSpPr>
            <a:cxnSpLocks noChangeShapeType="1"/>
          </p:cNvCxnSpPr>
          <p:nvPr userDrawn="1"/>
        </p:nvCxnSpPr>
        <p:spPr bwMode="auto">
          <a:xfrm>
            <a:off x="508000" y="19796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68374" y="5226161"/>
            <a:ext cx="1655255" cy="749220"/>
          </a:xfrm>
          <a:prstGeom prst="rect">
            <a:avLst/>
          </a:prstGeom>
        </p:spPr>
      </p:pic>
      <p:sp>
        <p:nvSpPr>
          <p:cNvPr id="9" name="Text Placeholder 8"/>
          <p:cNvSpPr>
            <a:spLocks noGrp="1"/>
          </p:cNvSpPr>
          <p:nvPr>
            <p:ph type="body" sz="quarter" idx="12" hasCustomPrompt="1"/>
          </p:nvPr>
        </p:nvSpPr>
        <p:spPr>
          <a:xfrm>
            <a:off x="1834195" y="4049487"/>
            <a:ext cx="8524567" cy="720221"/>
          </a:xfrm>
          <a:prstGeom prst="rect">
            <a:avLst/>
          </a:prstGeo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“Briefing prepared for”</a:t>
            </a:r>
          </a:p>
        </p:txBody>
      </p:sp>
      <p:sp>
        <p:nvSpPr>
          <p:cNvPr id="11" name="Text Placeholder 10"/>
          <p:cNvSpPr>
            <a:spLocks noGrp="1"/>
          </p:cNvSpPr>
          <p:nvPr>
            <p:ph type="body" sz="quarter" idx="13" hasCustomPrompt="1"/>
          </p:nvPr>
        </p:nvSpPr>
        <p:spPr>
          <a:xfrm>
            <a:off x="3653367" y="4790049"/>
            <a:ext cx="4876799" cy="322825"/>
          </a:xfrm>
          <a:prstGeom prst="rect">
            <a:avLst/>
          </a:prstGeo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Date</a:t>
            </a:r>
          </a:p>
        </p:txBody>
      </p:sp>
    </p:spTree>
    <p:extLst>
      <p:ext uri="{BB962C8B-B14F-4D97-AF65-F5344CB8AC3E}">
        <p14:creationId xmlns:p14="http://schemas.microsoft.com/office/powerpoint/2010/main" val="961370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400" y="2514600"/>
            <a:ext cx="10363200" cy="914400"/>
          </a:xfrm>
          <a:prstGeom prst="rect">
            <a:avLst/>
          </a:prstGeo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38625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400" y="2514600"/>
            <a:ext cx="10363200" cy="914400"/>
          </a:xfrm>
          <a:prstGeom prst="rect">
            <a:avLst/>
          </a:prstGeo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914400" y="3352798"/>
            <a:ext cx="10363200" cy="465138"/>
          </a:xfrm>
          <a:prstGeom prst="rect">
            <a:avLst/>
          </a:prstGeom>
        </p:spPr>
        <p:txBody>
          <a:bodyPr/>
          <a:lstStyle>
            <a:lvl1pPr algn="ctr">
              <a:defRPr sz="1800">
                <a:solidFill>
                  <a:schemeClr val="bg1">
                    <a:lumMod val="65000"/>
                  </a:schemeClr>
                </a:solidFill>
              </a:defRPr>
            </a:lvl1pPr>
          </a:lstStyle>
          <a:p>
            <a:pPr lvl="0"/>
            <a:r>
              <a:rPr lang="en-US"/>
              <a:t>Click to add subtitle</a:t>
            </a:r>
          </a:p>
        </p:txBody>
      </p:sp>
    </p:spTree>
    <p:extLst>
      <p:ext uri="{BB962C8B-B14F-4D97-AF65-F5344CB8AC3E}">
        <p14:creationId xmlns:p14="http://schemas.microsoft.com/office/powerpoint/2010/main" val="1944645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876300" y="4329372"/>
            <a:ext cx="10363200" cy="1461828"/>
          </a:xfrm>
          <a:prstGeom prst="rect">
            <a:avLst/>
          </a:prstGeom>
        </p:spPr>
        <p:txBody>
          <a:bodyPr anchor="t"/>
          <a:lstStyle>
            <a:lvl1pPr algn="l">
              <a:defRPr sz="2400" b="1" baseline="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8000" y="4341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629" y="2954111"/>
            <a:ext cx="10363200" cy="1379538"/>
          </a:xfrm>
          <a:prstGeom prst="rect">
            <a:avLst/>
          </a:prstGeom>
        </p:spPr>
        <p:txBody>
          <a:bodyPr anchor="b"/>
          <a:lstStyle>
            <a:lvl1pPr algn="l">
              <a:defRPr sz="18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30539774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cxnSp>
        <p:nvCxnSpPr>
          <p:cNvPr id="6" name="Straight Connector 5"/>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itle 1"/>
          <p:cNvSpPr>
            <a:spLocks noGrp="1"/>
          </p:cNvSpPr>
          <p:nvPr>
            <p:ph type="ctrTitle"/>
          </p:nvPr>
        </p:nvSpPr>
        <p:spPr>
          <a:xfrm>
            <a:off x="2163234" y="151418"/>
            <a:ext cx="9520767" cy="612648"/>
          </a:xfrm>
          <a:prstGeom prst="rect">
            <a:avLst/>
          </a:prstGeo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384415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E5C2-6438-6C43-AA21-CA34BEFFB4D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2C0C180-35E1-E242-97BC-4B9B93DACF2B}"/>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80510-73E2-D14F-B4DC-C5E0FA0C8251}"/>
              </a:ext>
            </a:extLst>
          </p:cNvPr>
          <p:cNvSpPr>
            <a:spLocks noGrp="1"/>
          </p:cNvSpPr>
          <p:nvPr>
            <p:ph type="dt" sz="half" idx="10"/>
          </p:nvPr>
        </p:nvSpPr>
        <p:spPr>
          <a:xfrm>
            <a:off x="838200" y="6356350"/>
            <a:ext cx="2743200" cy="365125"/>
          </a:xfrm>
          <a:prstGeom prst="rect">
            <a:avLst/>
          </a:prstGeom>
        </p:spPr>
        <p:txBody>
          <a:bodyPr/>
          <a:lstStyle/>
          <a:p>
            <a:fld id="{BDDB26AB-1FC0-A047-A6EA-DD666E45194D}" type="datetimeFigureOut">
              <a:rPr lang="en-US" smtClean="0"/>
              <a:t>12/11/22</a:t>
            </a:fld>
            <a:endParaRPr lang="en-US"/>
          </a:p>
        </p:txBody>
      </p:sp>
      <p:sp>
        <p:nvSpPr>
          <p:cNvPr id="5" name="Footer Placeholder 4">
            <a:extLst>
              <a:ext uri="{FF2B5EF4-FFF2-40B4-BE49-F238E27FC236}">
                <a16:creationId xmlns:a16="http://schemas.microsoft.com/office/drawing/2014/main" id="{3BCE6355-ABB8-AE43-806D-7D0DF68574C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25C7FF8-7AF1-FE41-84E8-9AC3A8247635}"/>
              </a:ext>
            </a:extLst>
          </p:cNvPr>
          <p:cNvSpPr>
            <a:spLocks noGrp="1"/>
          </p:cNvSpPr>
          <p:nvPr>
            <p:ph type="sldNum" sz="quarter" idx="12"/>
          </p:nvPr>
        </p:nvSpPr>
        <p:spPr>
          <a:xfrm>
            <a:off x="8610600" y="6356350"/>
            <a:ext cx="2743200" cy="365125"/>
          </a:xfrm>
          <a:prstGeom prst="rect">
            <a:avLst/>
          </a:prstGeom>
        </p:spPr>
        <p:txBody>
          <a:bodyPr/>
          <a:lstStyle/>
          <a:p>
            <a:fld id="{2CD46748-6359-CF49-95B0-67007E352AE5}" type="slidenum">
              <a:rPr lang="en-US" smtClean="0"/>
              <a:t>‹#›</a:t>
            </a:fld>
            <a:endParaRPr lang="en-US"/>
          </a:p>
        </p:txBody>
      </p:sp>
    </p:spTree>
    <p:extLst>
      <p:ext uri="{BB962C8B-B14F-4D97-AF65-F5344CB8AC3E}">
        <p14:creationId xmlns:p14="http://schemas.microsoft.com/office/powerpoint/2010/main" val="335527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5384800" cy="4953000"/>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7600" y="1066800"/>
            <a:ext cx="5384800" cy="4953000"/>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2163233" y="151418"/>
            <a:ext cx="9520767" cy="612648"/>
          </a:xfrm>
          <a:prstGeom prst="rect">
            <a:avLst/>
          </a:prstGeo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306116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3556000" cy="4953000"/>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4368800" y="1066800"/>
            <a:ext cx="3556000" cy="4953000"/>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8128000" y="1066800"/>
            <a:ext cx="3556000" cy="4953000"/>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2163805" y="151418"/>
            <a:ext cx="9520195" cy="612648"/>
          </a:xfrm>
          <a:prstGeom prst="rect">
            <a:avLst/>
          </a:prstGeo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80222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6" name="Content Placeholder 2"/>
          <p:cNvSpPr>
            <a:spLocks noGrp="1"/>
          </p:cNvSpPr>
          <p:nvPr>
            <p:ph sz="quarter" idx="13"/>
          </p:nvPr>
        </p:nvSpPr>
        <p:spPr>
          <a:xfrm>
            <a:off x="609600" y="1066800"/>
            <a:ext cx="3556000" cy="2362200"/>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4"/>
          </p:nvPr>
        </p:nvSpPr>
        <p:spPr>
          <a:xfrm>
            <a:off x="4368800" y="1066800"/>
            <a:ext cx="3556000" cy="2362200"/>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5"/>
          </p:nvPr>
        </p:nvSpPr>
        <p:spPr>
          <a:xfrm>
            <a:off x="616857" y="3535137"/>
            <a:ext cx="3556000" cy="2359479"/>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quarter" idx="16"/>
          </p:nvPr>
        </p:nvSpPr>
        <p:spPr>
          <a:xfrm>
            <a:off x="8120743" y="1066800"/>
            <a:ext cx="3556000" cy="2362200"/>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sz="quarter" idx="17"/>
          </p:nvPr>
        </p:nvSpPr>
        <p:spPr>
          <a:xfrm>
            <a:off x="8128000" y="3535137"/>
            <a:ext cx="3556000" cy="2359479"/>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sz="quarter" idx="18"/>
          </p:nvPr>
        </p:nvSpPr>
        <p:spPr>
          <a:xfrm>
            <a:off x="4376059" y="3537858"/>
            <a:ext cx="3556000" cy="2362200"/>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2159000" y="151418"/>
            <a:ext cx="9525000" cy="612648"/>
          </a:xfrm>
          <a:prstGeom prst="rect">
            <a:avLst/>
          </a:prstGeo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897915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4"/>
          </p:nvPr>
        </p:nvSpPr>
        <p:spPr>
          <a:xfrm>
            <a:off x="4713516" y="1066801"/>
            <a:ext cx="6970485" cy="4811486"/>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5"/>
          </p:nvPr>
        </p:nvSpPr>
        <p:spPr>
          <a:xfrm>
            <a:off x="751422" y="1763489"/>
            <a:ext cx="3831468" cy="4115027"/>
          </a:xfrm>
          <a:prstGeom prst="rect">
            <a:avLst/>
          </a:prstGeom>
        </p:spPr>
        <p:txBody>
          <a:bodyPr/>
          <a:lstStyle>
            <a:lvl1pPr>
              <a:defRPr sz="1400"/>
            </a:lvl1pPr>
          </a:lstStyle>
          <a:p>
            <a:pPr lvl="0"/>
            <a:r>
              <a:rPr lang="en-US"/>
              <a:t>Click to edit Master text styles</a:t>
            </a:r>
          </a:p>
        </p:txBody>
      </p:sp>
      <p:sp>
        <p:nvSpPr>
          <p:cNvPr id="7" name="Text Placeholder 3"/>
          <p:cNvSpPr>
            <a:spLocks noGrp="1"/>
          </p:cNvSpPr>
          <p:nvPr>
            <p:ph type="body" sz="quarter" idx="16"/>
          </p:nvPr>
        </p:nvSpPr>
        <p:spPr>
          <a:xfrm>
            <a:off x="762002" y="1066800"/>
            <a:ext cx="3828143" cy="696687"/>
          </a:xfrm>
          <a:prstGeom prst="rect">
            <a:avLst/>
          </a:prstGeom>
        </p:spPr>
        <p:txBody>
          <a:bodyPr anchor="b"/>
          <a:lstStyle>
            <a:lvl1pPr algn="l">
              <a:defRPr sz="2000" b="1" baseline="0"/>
            </a:lvl1pPr>
          </a:lstStyle>
          <a:p>
            <a:pPr lvl="0"/>
            <a:r>
              <a:rPr lang="en-US"/>
              <a:t>Click to edit Master text styles</a:t>
            </a:r>
          </a:p>
          <a:p>
            <a:pPr lvl="1"/>
            <a:r>
              <a:rPr lang="en-US"/>
              <a:t>Second level</a:t>
            </a:r>
          </a:p>
        </p:txBody>
      </p:sp>
      <p:cxnSp>
        <p:nvCxnSpPr>
          <p:cNvPr id="9" name="Straight Connector 8"/>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2163805" y="151418"/>
            <a:ext cx="9520195" cy="612648"/>
          </a:xfrm>
          <a:prstGeom prst="rect">
            <a:avLst/>
          </a:prstGeo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3460318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Tree>
    <p:extLst>
      <p:ext uri="{BB962C8B-B14F-4D97-AF65-F5344CB8AC3E}">
        <p14:creationId xmlns:p14="http://schemas.microsoft.com/office/powerpoint/2010/main" val="24314810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PA_Quad_Chart_Guidelin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5" name="Rectangle 4"/>
          <p:cNvSpPr/>
          <p:nvPr userDrawn="1"/>
        </p:nvSpPr>
        <p:spPr>
          <a:xfrm>
            <a:off x="1930400" y="5181600"/>
            <a:ext cx="2032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p:cNvSpPr/>
          <p:nvPr userDrawn="1"/>
        </p:nvSpPr>
        <p:spPr>
          <a:xfrm>
            <a:off x="5080000" y="5181600"/>
            <a:ext cx="2032000" cy="762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a:off x="8229600" y="5181600"/>
            <a:ext cx="2032000" cy="762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p:cNvSpPr txBox="1"/>
          <p:nvPr userDrawn="1"/>
        </p:nvSpPr>
        <p:spPr>
          <a:xfrm>
            <a:off x="2235200" y="5410200"/>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Concept</a:t>
            </a:r>
          </a:p>
        </p:txBody>
      </p:sp>
      <p:sp>
        <p:nvSpPr>
          <p:cNvPr id="9" name="TextBox 8"/>
          <p:cNvSpPr txBox="1"/>
          <p:nvPr userDrawn="1"/>
        </p:nvSpPr>
        <p:spPr>
          <a:xfrm>
            <a:off x="5384800" y="5422272"/>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Prototype</a:t>
            </a:r>
          </a:p>
        </p:txBody>
      </p:sp>
      <p:sp>
        <p:nvSpPr>
          <p:cNvPr id="10" name="TextBox 9"/>
          <p:cNvSpPr txBox="1"/>
          <p:nvPr userDrawn="1"/>
        </p:nvSpPr>
        <p:spPr>
          <a:xfrm>
            <a:off x="8382000" y="5347158"/>
            <a:ext cx="17272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Field Demonstration</a:t>
            </a:r>
          </a:p>
        </p:txBody>
      </p:sp>
      <p:sp>
        <p:nvSpPr>
          <p:cNvPr id="11" name="TextBox 10"/>
          <p:cNvSpPr txBox="1"/>
          <p:nvPr userDrawn="1"/>
        </p:nvSpPr>
        <p:spPr>
          <a:xfrm>
            <a:off x="508000" y="1232807"/>
            <a:ext cx="11176000" cy="3231654"/>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The following two slides outline the format for two different quad charts that will be used for Congressional Staffer day and internal DARPA use. The only difference between the two quad charts is the bottom right-hand quadrant as follows: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Staffer: Names and locations of performers. </a:t>
            </a: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Internal DARPA: Issues/challenges and a spend plan status.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Formatting for both the internal DARPA and staffer quads: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a:t>
            </a:r>
            <a:r>
              <a:rPr kumimoji="0" lang="en-US" sz="1200" b="0" i="0" u="none" strike="noStrike" kern="1200" cap="none" spc="0" normalizeH="0" baseline="0" noProof="0">
                <a:ln>
                  <a:noFill/>
                </a:ln>
                <a:solidFill>
                  <a:srgbClr val="000000"/>
                </a:solidFill>
                <a:effectLst/>
                <a:uLnTx/>
                <a:uFillTx/>
                <a:latin typeface="+mn-lt"/>
                <a:ea typeface="MS PGothic"/>
                <a:cs typeface="MS PGothic"/>
              </a:rPr>
              <a:t>Tahoma</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Color: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color = black</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Sizes: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size is set at 12 pt., decreasing to 11 pt. and 9 pt. for sub-bullets.  (Recognizing that some programs will have more information needed on the quad charts than others, text size may be reduced but, for ease of </a:t>
            </a:r>
            <a:br>
              <a:rPr kumimoji="0" lang="en-US" sz="1200" b="0" i="0" u="none" strike="noStrike" kern="1200" cap="none" spc="0" normalizeH="0" baseline="0" noProof="0">
                <a:ln>
                  <a:noFill/>
                </a:ln>
                <a:solidFill>
                  <a:srgbClr val="000000"/>
                </a:solidFill>
                <a:effectLst/>
                <a:uLnTx/>
                <a:uFillTx/>
                <a:latin typeface="+mn-lt"/>
                <a:ea typeface="MS PGothic"/>
                <a:cs typeface="MS PGothic"/>
              </a:rPr>
            </a:br>
            <a:r>
              <a:rPr kumimoji="0" lang="en-US" sz="1200" b="0" i="0" u="none" strike="noStrike" kern="1200" cap="none" spc="0" normalizeH="0" baseline="0" noProof="0">
                <a:ln>
                  <a:noFill/>
                </a:ln>
                <a:solidFill>
                  <a:srgbClr val="000000"/>
                </a:solidFill>
                <a:effectLst/>
                <a:uLnTx/>
                <a:uFillTx/>
                <a:latin typeface="+mn-lt"/>
                <a:ea typeface="MS PGothic"/>
                <a:cs typeface="MS PGothic"/>
              </a:rPr>
              <a:t>reading, should never be smaller than 9 pt.)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style: </a:t>
            </a:r>
            <a:r>
              <a:rPr kumimoji="0" lang="en-US" sz="1200" b="0" i="0" u="none" strike="noStrike" kern="1200" cap="none" spc="0" normalizeH="0" baseline="0" noProof="0">
                <a:ln>
                  <a:noFill/>
                </a:ln>
                <a:solidFill>
                  <a:srgbClr val="000000"/>
                </a:solidFill>
                <a:effectLst/>
                <a:uLnTx/>
                <a:uFillTx/>
                <a:latin typeface="+mn-lt"/>
                <a:ea typeface="MS PGothic"/>
                <a:cs typeface="MS PGothic"/>
              </a:rPr>
              <a:t>Avoid the use of bold unless needed</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Bullets and sub-bullets: </a:t>
            </a:r>
            <a:r>
              <a:rPr kumimoji="0" lang="en-US" sz="1200" b="0" i="0" u="none" strike="noStrike" kern="1200" cap="none" spc="0" normalizeH="0" baseline="0" noProof="0">
                <a:ln>
                  <a:noFill/>
                </a:ln>
                <a:solidFill>
                  <a:srgbClr val="000000"/>
                </a:solidFill>
                <a:effectLst/>
                <a:uLnTx/>
                <a:uFillTx/>
                <a:latin typeface="+mn-lt"/>
                <a:ea typeface="MS PGothic"/>
                <a:cs typeface="MS PGothic"/>
              </a:rPr>
              <a:t>Solid dots</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Status Boxes: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In the upper right hand corner of each quad chart, there is a placeholder for one of these three boxes. Please replace the existing placeholder with the corresponding box that represents the status of the program:</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p:txBody>
      </p:sp>
      <p:cxnSp>
        <p:nvCxnSpPr>
          <p:cNvPr id="13" name="Straight Connector 12"/>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2159000" y="151418"/>
            <a:ext cx="9525000" cy="612648"/>
          </a:xfrm>
          <a:prstGeom prst="rect">
            <a:avLst/>
          </a:prstGeo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777147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0945"/>
            <a:ext cx="992009" cy="246888"/>
          </a:xfrm>
          <a:prstGeom prst="rect">
            <a:avLst/>
          </a:prstGeom>
          <a:noFill/>
        </p:spPr>
        <p:txBody>
          <a:bodyPr wrap="square" lIns="45720" rtlCol="0">
            <a:spAutoFit/>
          </a:bodyPr>
          <a:lstStyle>
            <a:lvl1pPr>
              <a:defRPr lang="en-US" sz="100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2238766" y="1100946"/>
            <a:ext cx="6695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4030131" y="1100946"/>
            <a:ext cx="1387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19" name="Text Placeholder 39"/>
          <p:cNvSpPr>
            <a:spLocks noGrp="1"/>
          </p:cNvSpPr>
          <p:nvPr>
            <p:ph type="body" sz="quarter" idx="15" hasCustomPrompt="1"/>
          </p:nvPr>
        </p:nvSpPr>
        <p:spPr>
          <a:xfrm>
            <a:off x="9119973"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096341"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79800"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14" name="TextBox 13"/>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15" name="TextBox 14"/>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a:prstGeom prst="rect">
            <a:avLst/>
          </a:prstGeo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userDrawn="1">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userDrawn="1">
            <p:ph sz="quarter" idx="26"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userDrawn="1">
            <p:ph type="body" sz="quarter" idx="27" hasCustomPrompt="1"/>
          </p:nvPr>
        </p:nvSpPr>
        <p:spPr>
          <a:xfrm>
            <a:off x="6245881" y="4332530"/>
            <a:ext cx="3259363" cy="2220671"/>
          </a:xfrm>
          <a:prstGeom prst="rect">
            <a:avLst/>
          </a:prstGeo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userDrawn="1">
            <p:ph type="body" sz="quarter" idx="28" hasCustomPrompt="1"/>
          </p:nvPr>
        </p:nvSpPr>
        <p:spPr>
          <a:xfrm>
            <a:off x="9505245" y="4332529"/>
            <a:ext cx="2617183" cy="2220686"/>
          </a:xfrm>
          <a:prstGeom prst="rect">
            <a:avLst/>
          </a:prstGeo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0974694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9506"/>
            <a:ext cx="1985432" cy="246221"/>
          </a:xfrm>
          <a:prstGeom prst="rect">
            <a:avLst/>
          </a:prstGeo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3207573" y="1109506"/>
            <a:ext cx="16543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5851173" y="1109506"/>
            <a:ext cx="1387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19" name="Text Placeholder 39"/>
          <p:cNvSpPr>
            <a:spLocks noGrp="1"/>
          </p:cNvSpPr>
          <p:nvPr>
            <p:ph type="body" sz="quarter" idx="15" hasCustomPrompt="1"/>
          </p:nvPr>
        </p:nvSpPr>
        <p:spPr>
          <a:xfrm>
            <a:off x="9130605"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106128"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85197"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32" name="Text Placeholder 39"/>
          <p:cNvSpPr>
            <a:spLocks noGrp="1"/>
          </p:cNvSpPr>
          <p:nvPr>
            <p:ph type="body" sz="quarter" idx="31" hasCustomPrompt="1"/>
          </p:nvPr>
        </p:nvSpPr>
        <p:spPr>
          <a:xfrm>
            <a:off x="9130605"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34" name="Text Placeholder 39"/>
          <p:cNvSpPr>
            <a:spLocks noGrp="1"/>
          </p:cNvSpPr>
          <p:nvPr>
            <p:ph type="body" sz="quarter" idx="32" hasCustomPrompt="1"/>
          </p:nvPr>
        </p:nvSpPr>
        <p:spPr>
          <a:xfrm>
            <a:off x="10106128"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3" name="Text Placeholder 39"/>
          <p:cNvSpPr>
            <a:spLocks noGrp="1"/>
          </p:cNvSpPr>
          <p:nvPr>
            <p:ph type="body" sz="quarter" idx="33" hasCustomPrompt="1"/>
          </p:nvPr>
        </p:nvSpPr>
        <p:spPr>
          <a:xfrm>
            <a:off x="11085197"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13" name="TextBox 12"/>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14" name="TextBox 13"/>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15" name="TextBox 14"/>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45" name="TextBox 44"/>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46" name="Text Placeholder 39"/>
          <p:cNvSpPr>
            <a:spLocks noGrp="1"/>
          </p:cNvSpPr>
          <p:nvPr userDrawn="1">
            <p:ph type="body" sz="quarter" idx="34" hasCustomPrompt="1"/>
          </p:nvPr>
        </p:nvSpPr>
        <p:spPr>
          <a:xfrm>
            <a:off x="8155245"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48" name="Text Placeholder 39"/>
          <p:cNvSpPr>
            <a:spLocks noGrp="1"/>
          </p:cNvSpPr>
          <p:nvPr userDrawn="1">
            <p:ph type="body" sz="quarter" idx="35" hasCustomPrompt="1"/>
          </p:nvPr>
        </p:nvSpPr>
        <p:spPr>
          <a:xfrm>
            <a:off x="8155245"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3" name="Footer Placeholder 2"/>
          <p:cNvSpPr>
            <a:spLocks noGrp="1"/>
          </p:cNvSpPr>
          <p:nvPr userDrawn="1">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userDrawn="1">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a:prstGeom prst="rect">
            <a:avLst/>
          </a:prstGeo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userDrawn="1">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userDrawn="1">
            <p:ph sz="quarter" idx="26"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userDrawn="1">
            <p:ph type="body" sz="quarter" idx="27" hasCustomPrompt="1"/>
          </p:nvPr>
        </p:nvSpPr>
        <p:spPr>
          <a:xfrm>
            <a:off x="6245881" y="4332530"/>
            <a:ext cx="3259363" cy="2220671"/>
          </a:xfrm>
          <a:prstGeom prst="rect">
            <a:avLst/>
          </a:prstGeo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userDrawn="1">
            <p:ph type="body" sz="quarter" idx="28" hasCustomPrompt="1"/>
          </p:nvPr>
        </p:nvSpPr>
        <p:spPr>
          <a:xfrm>
            <a:off x="9505245" y="4332529"/>
            <a:ext cx="2617183" cy="2220686"/>
          </a:xfrm>
          <a:prstGeom prst="rect">
            <a:avLst/>
          </a:prstGeo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8592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11" name="TextBox 10"/>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12" name="TextBox 11"/>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23" name="Text Placeholder 2"/>
          <p:cNvSpPr>
            <a:spLocks noGrp="1"/>
          </p:cNvSpPr>
          <p:nvPr>
            <p:ph type="body" sz="quarter" idx="21" hasCustomPrompt="1"/>
          </p:nvPr>
        </p:nvSpPr>
        <p:spPr>
          <a:xfrm>
            <a:off x="351363" y="1124894"/>
            <a:ext cx="2764371" cy="230832"/>
          </a:xfrm>
          <a:prstGeom prst="rect">
            <a:avLst/>
          </a:prstGeo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3755234" y="1124894"/>
            <a:ext cx="25100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6843090" y="1124894"/>
            <a:ext cx="13871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19" name="Text Placeholder 39"/>
          <p:cNvSpPr>
            <a:spLocks noGrp="1"/>
          </p:cNvSpPr>
          <p:nvPr>
            <p:ph type="body" sz="quarter" idx="15" hasCustomPrompt="1"/>
          </p:nvPr>
        </p:nvSpPr>
        <p:spPr>
          <a:xfrm>
            <a:off x="9131097"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106128"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85197"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2" name="Text Placeholder 39"/>
          <p:cNvSpPr>
            <a:spLocks noGrp="1"/>
          </p:cNvSpPr>
          <p:nvPr>
            <p:ph type="body" sz="quarter" idx="31" hasCustomPrompt="1"/>
          </p:nvPr>
        </p:nvSpPr>
        <p:spPr>
          <a:xfrm>
            <a:off x="9131097"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4" name="Text Placeholder 39"/>
          <p:cNvSpPr>
            <a:spLocks noGrp="1"/>
          </p:cNvSpPr>
          <p:nvPr>
            <p:ph type="body" sz="quarter" idx="32" hasCustomPrompt="1"/>
          </p:nvPr>
        </p:nvSpPr>
        <p:spPr>
          <a:xfrm>
            <a:off x="10106128"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3" name="Text Placeholder 39"/>
          <p:cNvSpPr>
            <a:spLocks noGrp="1"/>
          </p:cNvSpPr>
          <p:nvPr>
            <p:ph type="body" sz="quarter" idx="33" hasCustomPrompt="1"/>
          </p:nvPr>
        </p:nvSpPr>
        <p:spPr>
          <a:xfrm>
            <a:off x="11085197"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13" name="TextBox 12"/>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14" name="TextBox 13"/>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15" name="TextBox 14"/>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45" name="TextBox 44"/>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46" name="Text Placeholder 39"/>
          <p:cNvSpPr>
            <a:spLocks noGrp="1"/>
          </p:cNvSpPr>
          <p:nvPr userDrawn="1">
            <p:ph type="body" sz="quarter" idx="34" hasCustomPrompt="1"/>
          </p:nvPr>
        </p:nvSpPr>
        <p:spPr>
          <a:xfrm>
            <a:off x="8152193"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48" name="Text Placeholder 39"/>
          <p:cNvSpPr>
            <a:spLocks noGrp="1"/>
          </p:cNvSpPr>
          <p:nvPr userDrawn="1">
            <p:ph type="body" sz="quarter" idx="35" hasCustomPrompt="1"/>
          </p:nvPr>
        </p:nvSpPr>
        <p:spPr>
          <a:xfrm>
            <a:off x="8152193"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3" name="Footer Placeholder 2"/>
          <p:cNvSpPr>
            <a:spLocks noGrp="1"/>
          </p:cNvSpPr>
          <p:nvPr userDrawn="1">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userDrawn="1">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a:prstGeom prst="rect">
            <a:avLst/>
          </a:prstGeo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userDrawn="1">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userDrawn="1">
            <p:ph sz="quarter" idx="26"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userDrawn="1">
            <p:ph type="body" sz="quarter" idx="27" hasCustomPrompt="1"/>
          </p:nvPr>
        </p:nvSpPr>
        <p:spPr>
          <a:xfrm>
            <a:off x="6245881" y="4332530"/>
            <a:ext cx="3259363" cy="2220671"/>
          </a:xfrm>
          <a:prstGeom prst="rect">
            <a:avLst/>
          </a:prstGeo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userDrawn="1">
            <p:ph type="body" sz="quarter" idx="28" hasCustomPrompt="1"/>
          </p:nvPr>
        </p:nvSpPr>
        <p:spPr>
          <a:xfrm>
            <a:off x="9505245" y="4332529"/>
            <a:ext cx="2617183" cy="2220686"/>
          </a:xfrm>
          <a:prstGeom prst="rect">
            <a:avLst/>
          </a:prstGeo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9" name="Text Placeholder 39"/>
          <p:cNvSpPr>
            <a:spLocks noGrp="1"/>
          </p:cNvSpPr>
          <p:nvPr userDrawn="1">
            <p:ph type="body" sz="quarter" idx="36" hasCustomPrompt="1"/>
          </p:nvPr>
        </p:nvSpPr>
        <p:spPr>
          <a:xfrm>
            <a:off x="9131097"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0" name="Text Placeholder 39"/>
          <p:cNvSpPr>
            <a:spLocks noGrp="1"/>
          </p:cNvSpPr>
          <p:nvPr userDrawn="1">
            <p:ph type="body" sz="quarter" idx="37" hasCustomPrompt="1"/>
          </p:nvPr>
        </p:nvSpPr>
        <p:spPr>
          <a:xfrm>
            <a:off x="10106620"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1" name="Text Placeholder 39"/>
          <p:cNvSpPr>
            <a:spLocks noGrp="1"/>
          </p:cNvSpPr>
          <p:nvPr userDrawn="1">
            <p:ph type="body" sz="quarter" idx="38" hasCustomPrompt="1"/>
          </p:nvPr>
        </p:nvSpPr>
        <p:spPr>
          <a:xfrm>
            <a:off x="11085689"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2" name="Text Placeholder 39"/>
          <p:cNvSpPr>
            <a:spLocks noGrp="1"/>
          </p:cNvSpPr>
          <p:nvPr userDrawn="1">
            <p:ph type="body" sz="quarter" idx="39" hasCustomPrompt="1"/>
          </p:nvPr>
        </p:nvSpPr>
        <p:spPr>
          <a:xfrm>
            <a:off x="8152193"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49703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RO_Update_Concept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16" name="Title 1"/>
          <p:cNvSpPr>
            <a:spLocks noGrp="1"/>
          </p:cNvSpPr>
          <p:nvPr>
            <p:ph type="ctrTitle" hasCustomPrompt="1"/>
          </p:nvPr>
        </p:nvSpPr>
        <p:spPr>
          <a:xfrm>
            <a:off x="2159000" y="76202"/>
            <a:ext cx="8563429" cy="579062"/>
          </a:xfrm>
          <a:prstGeom prst="rect">
            <a:avLst/>
          </a:prstGeo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29" name="Text Placeholder 4"/>
          <p:cNvSpPr>
            <a:spLocks noGrp="1"/>
          </p:cNvSpPr>
          <p:nvPr>
            <p:ph type="body" sz="quarter" idx="24" hasCustomPrompt="1"/>
          </p:nvPr>
        </p:nvSpPr>
        <p:spPr>
          <a:xfrm>
            <a:off x="2159001" y="587527"/>
            <a:ext cx="8562116" cy="390885"/>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
        <p:nvSpPr>
          <p:cNvPr id="30" name="Rectangle 29"/>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37" name="TextBox 36"/>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38" name="TextBox 37"/>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39" name="Text Placeholder 2"/>
          <p:cNvSpPr>
            <a:spLocks noGrp="1"/>
          </p:cNvSpPr>
          <p:nvPr>
            <p:ph type="body" sz="quarter" idx="21" hasCustomPrompt="1"/>
          </p:nvPr>
        </p:nvSpPr>
        <p:spPr>
          <a:xfrm>
            <a:off x="373943" y="1100945"/>
            <a:ext cx="992009" cy="246888"/>
          </a:xfrm>
          <a:prstGeom prst="rect">
            <a:avLst/>
          </a:prstGeom>
          <a:noFill/>
        </p:spPr>
        <p:txBody>
          <a:bodyPr wrap="square" lIns="45720" rtlCol="0">
            <a:spAutoFit/>
          </a:bodyPr>
          <a:lstStyle>
            <a:lvl1pPr>
              <a:defRPr lang="en-US" sz="1000" dirty="0">
                <a:latin typeface="+mn-lt"/>
                <a:cs typeface="+mn-cs"/>
              </a:defRPr>
            </a:lvl1pPr>
          </a:lstStyle>
          <a:p>
            <a:pPr marL="0" lvl="0"/>
            <a:r>
              <a:rPr lang="en-US"/>
              <a:t>-</a:t>
            </a:r>
          </a:p>
        </p:txBody>
      </p:sp>
      <p:sp>
        <p:nvSpPr>
          <p:cNvPr id="40" name="Text Placeholder 2"/>
          <p:cNvSpPr>
            <a:spLocks noGrp="1"/>
          </p:cNvSpPr>
          <p:nvPr>
            <p:ph type="body" sz="quarter" idx="22" hasCustomPrompt="1"/>
          </p:nvPr>
        </p:nvSpPr>
        <p:spPr>
          <a:xfrm>
            <a:off x="2238766" y="1100946"/>
            <a:ext cx="6695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41" name="Text Placeholder 2"/>
          <p:cNvSpPr>
            <a:spLocks noGrp="1"/>
          </p:cNvSpPr>
          <p:nvPr>
            <p:ph type="body" sz="quarter" idx="23" hasCustomPrompt="1"/>
          </p:nvPr>
        </p:nvSpPr>
        <p:spPr>
          <a:xfrm>
            <a:off x="4030131" y="1100946"/>
            <a:ext cx="1387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42" name="Text Placeholder 39"/>
          <p:cNvSpPr>
            <a:spLocks noGrp="1"/>
          </p:cNvSpPr>
          <p:nvPr>
            <p:ph type="body" sz="quarter" idx="15" hasCustomPrompt="1"/>
          </p:nvPr>
        </p:nvSpPr>
        <p:spPr>
          <a:xfrm>
            <a:off x="9119973"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43" name="Text Placeholder 39"/>
          <p:cNvSpPr>
            <a:spLocks noGrp="1"/>
          </p:cNvSpPr>
          <p:nvPr>
            <p:ph type="body" sz="quarter" idx="29" hasCustomPrompt="1"/>
          </p:nvPr>
        </p:nvSpPr>
        <p:spPr>
          <a:xfrm>
            <a:off x="10096341"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79800"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45" name="TextBox 44"/>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46" name="TextBox 45"/>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47" name="TextBox 46"/>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48" name="TextBox 47"/>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9" name="TextBox 48"/>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50" name="TextBox 49"/>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2" name="Straight Connector 5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26"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62" name="Content Placeholder 6"/>
          <p:cNvSpPr>
            <a:spLocks noGrp="1"/>
          </p:cNvSpPr>
          <p:nvPr>
            <p:ph sz="quarter" idx="32" hasCustomPrompt="1"/>
          </p:nvPr>
        </p:nvSpPr>
        <p:spPr>
          <a:xfrm>
            <a:off x="6277328" y="4120864"/>
            <a:ext cx="5711472" cy="2432337"/>
          </a:xfrm>
          <a:prstGeom prst="rect">
            <a:avLst/>
          </a:prstGeo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cxnSp>
        <p:nvCxnSpPr>
          <p:cNvPr id="51" name="Straight Connector 5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5985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B54E-AFB0-C54D-8F5D-0EBCF0BCE6C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32A390-1483-0F4C-B10B-5BBFF029471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5D03E4-FA42-D740-A2DF-A3EC646735AF}"/>
              </a:ext>
            </a:extLst>
          </p:cNvPr>
          <p:cNvSpPr>
            <a:spLocks noGrp="1"/>
          </p:cNvSpPr>
          <p:nvPr>
            <p:ph type="dt" sz="half" idx="10"/>
          </p:nvPr>
        </p:nvSpPr>
        <p:spPr>
          <a:xfrm>
            <a:off x="838200" y="6356350"/>
            <a:ext cx="2743200" cy="365125"/>
          </a:xfrm>
          <a:prstGeom prst="rect">
            <a:avLst/>
          </a:prstGeom>
        </p:spPr>
        <p:txBody>
          <a:bodyPr/>
          <a:lstStyle/>
          <a:p>
            <a:fld id="{BDDB26AB-1FC0-A047-A6EA-DD666E45194D}" type="datetimeFigureOut">
              <a:rPr lang="en-US" smtClean="0"/>
              <a:t>12/11/22</a:t>
            </a:fld>
            <a:endParaRPr lang="en-US"/>
          </a:p>
        </p:txBody>
      </p:sp>
      <p:sp>
        <p:nvSpPr>
          <p:cNvPr id="5" name="Footer Placeholder 4">
            <a:extLst>
              <a:ext uri="{FF2B5EF4-FFF2-40B4-BE49-F238E27FC236}">
                <a16:creationId xmlns:a16="http://schemas.microsoft.com/office/drawing/2014/main" id="{0F0540C2-1D2C-2442-8896-C317DCA4C2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51338E4-BE66-8B4A-A60E-90389F375FA2}"/>
              </a:ext>
            </a:extLst>
          </p:cNvPr>
          <p:cNvSpPr>
            <a:spLocks noGrp="1"/>
          </p:cNvSpPr>
          <p:nvPr>
            <p:ph type="sldNum" sz="quarter" idx="12"/>
          </p:nvPr>
        </p:nvSpPr>
        <p:spPr>
          <a:xfrm>
            <a:off x="8610600" y="6356350"/>
            <a:ext cx="2743200" cy="365125"/>
          </a:xfrm>
          <a:prstGeom prst="rect">
            <a:avLst/>
          </a:prstGeom>
        </p:spPr>
        <p:txBody>
          <a:bodyPr/>
          <a:lstStyle/>
          <a:p>
            <a:fld id="{2CD46748-6359-CF49-95B0-67007E352AE5}" type="slidenum">
              <a:rPr lang="en-US" smtClean="0"/>
              <a:t>‹#›</a:t>
            </a:fld>
            <a:endParaRPr lang="en-US"/>
          </a:p>
        </p:txBody>
      </p:sp>
    </p:spTree>
    <p:extLst>
      <p:ext uri="{BB962C8B-B14F-4D97-AF65-F5344CB8AC3E}">
        <p14:creationId xmlns:p14="http://schemas.microsoft.com/office/powerpoint/2010/main" val="1928929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RO_Update_Prototype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44" name="Content Placeholder 6"/>
          <p:cNvSpPr>
            <a:spLocks noGrp="1"/>
          </p:cNvSpPr>
          <p:nvPr>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5" name="Content Placeholder 6"/>
          <p:cNvSpPr>
            <a:spLocks noGrp="1"/>
          </p:cNvSpPr>
          <p:nvPr>
            <p:ph sz="quarter" idx="26"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46" name="Content Placeholder 6"/>
          <p:cNvSpPr>
            <a:spLocks noGrp="1"/>
          </p:cNvSpPr>
          <p:nvPr>
            <p:ph sz="quarter" idx="32" hasCustomPrompt="1"/>
          </p:nvPr>
        </p:nvSpPr>
        <p:spPr>
          <a:xfrm>
            <a:off x="6277328" y="4120864"/>
            <a:ext cx="5711472" cy="2432337"/>
          </a:xfrm>
          <a:prstGeom prst="rect">
            <a:avLst/>
          </a:prstGeo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47" name="TextBox 46"/>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prstGeom prst="rect">
            <a:avLst/>
          </a:prstGeom>
          <a:noFill/>
        </p:spPr>
        <p:txBody>
          <a:bodyPr wrap="square" lIns="45720" rtlCol="0">
            <a:spAutoFit/>
          </a:bodyPr>
          <a:lstStyle>
            <a:lvl1pPr>
              <a:defRPr lang="en-US" sz="1000" dirty="0">
                <a:latin typeface="+mn-lt"/>
                <a:cs typeface="+mn-cs"/>
              </a:defRPr>
            </a:lvl1pPr>
          </a:lstStyle>
          <a:p>
            <a:pPr marL="0" lvl="0"/>
            <a:r>
              <a:rPr lang="en-US"/>
              <a:t>-</a:t>
            </a:r>
          </a:p>
        </p:txBody>
      </p:sp>
      <p:sp>
        <p:nvSpPr>
          <p:cNvPr id="51" name="Text Placeholder 2"/>
          <p:cNvSpPr>
            <a:spLocks noGrp="1"/>
          </p:cNvSpPr>
          <p:nvPr>
            <p:ph type="body" sz="quarter" idx="22" hasCustomPrompt="1"/>
          </p:nvPr>
        </p:nvSpPr>
        <p:spPr>
          <a:xfrm>
            <a:off x="2238766" y="1100946"/>
            <a:ext cx="6695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2" name="Text Placeholder 2"/>
          <p:cNvSpPr>
            <a:spLocks noGrp="1"/>
          </p:cNvSpPr>
          <p:nvPr>
            <p:ph type="body" sz="quarter" idx="23" hasCustomPrompt="1"/>
          </p:nvPr>
        </p:nvSpPr>
        <p:spPr>
          <a:xfrm>
            <a:off x="4030131" y="1100946"/>
            <a:ext cx="1387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3" name="Text Placeholder 39"/>
          <p:cNvSpPr>
            <a:spLocks noGrp="1"/>
          </p:cNvSpPr>
          <p:nvPr>
            <p:ph type="body" sz="quarter" idx="15" hasCustomPrompt="1"/>
          </p:nvPr>
        </p:nvSpPr>
        <p:spPr>
          <a:xfrm>
            <a:off x="9119973"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54" name="Text Placeholder 39"/>
          <p:cNvSpPr>
            <a:spLocks noGrp="1"/>
          </p:cNvSpPr>
          <p:nvPr>
            <p:ph type="body" sz="quarter" idx="29" hasCustomPrompt="1"/>
          </p:nvPr>
        </p:nvSpPr>
        <p:spPr>
          <a:xfrm>
            <a:off x="10096341"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55" name="Text Placeholder 39"/>
          <p:cNvSpPr>
            <a:spLocks noGrp="1"/>
          </p:cNvSpPr>
          <p:nvPr>
            <p:ph type="body" sz="quarter" idx="30" hasCustomPrompt="1"/>
          </p:nvPr>
        </p:nvSpPr>
        <p:spPr>
          <a:xfrm>
            <a:off x="11079800"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56" name="TextBox 55"/>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a:prstGeom prst="rect">
            <a:avLst/>
          </a:prstGeo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61" name="Text Placeholder 4"/>
          <p:cNvSpPr>
            <a:spLocks noGrp="1"/>
          </p:cNvSpPr>
          <p:nvPr>
            <p:ph type="body" sz="quarter" idx="24" hasCustomPrompt="1"/>
          </p:nvPr>
        </p:nvSpPr>
        <p:spPr>
          <a:xfrm>
            <a:off x="2159001" y="587527"/>
            <a:ext cx="8562116" cy="390885"/>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17048565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RO_Update_Field Demonstration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44" name="Content Placeholder 6"/>
          <p:cNvSpPr>
            <a:spLocks noGrp="1"/>
          </p:cNvSpPr>
          <p:nvPr>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5" name="Content Placeholder 6"/>
          <p:cNvSpPr>
            <a:spLocks noGrp="1"/>
          </p:cNvSpPr>
          <p:nvPr>
            <p:ph sz="quarter" idx="26"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46" name="Content Placeholder 6"/>
          <p:cNvSpPr>
            <a:spLocks noGrp="1"/>
          </p:cNvSpPr>
          <p:nvPr>
            <p:ph sz="quarter" idx="32" hasCustomPrompt="1"/>
          </p:nvPr>
        </p:nvSpPr>
        <p:spPr>
          <a:xfrm>
            <a:off x="6277328" y="4120864"/>
            <a:ext cx="5711472" cy="2432337"/>
          </a:xfrm>
          <a:prstGeom prst="rect">
            <a:avLst/>
          </a:prstGeo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47" name="TextBox 46"/>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prstGeom prst="rect">
            <a:avLst/>
          </a:prstGeom>
          <a:noFill/>
        </p:spPr>
        <p:txBody>
          <a:bodyPr wrap="square" lIns="45720" rtlCol="0">
            <a:spAutoFit/>
          </a:bodyPr>
          <a:lstStyle>
            <a:lvl1pPr>
              <a:defRPr lang="en-US" sz="1000" dirty="0">
                <a:latin typeface="+mn-lt"/>
                <a:cs typeface="+mn-cs"/>
              </a:defRPr>
            </a:lvl1pPr>
          </a:lstStyle>
          <a:p>
            <a:pPr marL="0" lvl="0"/>
            <a:r>
              <a:rPr lang="en-US"/>
              <a:t>-</a:t>
            </a:r>
          </a:p>
        </p:txBody>
      </p:sp>
      <p:sp>
        <p:nvSpPr>
          <p:cNvPr id="51" name="Text Placeholder 2"/>
          <p:cNvSpPr>
            <a:spLocks noGrp="1"/>
          </p:cNvSpPr>
          <p:nvPr>
            <p:ph type="body" sz="quarter" idx="22" hasCustomPrompt="1"/>
          </p:nvPr>
        </p:nvSpPr>
        <p:spPr>
          <a:xfrm>
            <a:off x="2238766" y="1100946"/>
            <a:ext cx="6695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2" name="Text Placeholder 2"/>
          <p:cNvSpPr>
            <a:spLocks noGrp="1"/>
          </p:cNvSpPr>
          <p:nvPr>
            <p:ph type="body" sz="quarter" idx="23" hasCustomPrompt="1"/>
          </p:nvPr>
        </p:nvSpPr>
        <p:spPr>
          <a:xfrm>
            <a:off x="4030131" y="1100946"/>
            <a:ext cx="1387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3" name="Text Placeholder 39"/>
          <p:cNvSpPr>
            <a:spLocks noGrp="1"/>
          </p:cNvSpPr>
          <p:nvPr>
            <p:ph type="body" sz="quarter" idx="15" hasCustomPrompt="1"/>
          </p:nvPr>
        </p:nvSpPr>
        <p:spPr>
          <a:xfrm>
            <a:off x="9119973"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54" name="Text Placeholder 39"/>
          <p:cNvSpPr>
            <a:spLocks noGrp="1"/>
          </p:cNvSpPr>
          <p:nvPr>
            <p:ph type="body" sz="quarter" idx="29" hasCustomPrompt="1"/>
          </p:nvPr>
        </p:nvSpPr>
        <p:spPr>
          <a:xfrm>
            <a:off x="10096341"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55" name="Text Placeholder 39"/>
          <p:cNvSpPr>
            <a:spLocks noGrp="1"/>
          </p:cNvSpPr>
          <p:nvPr>
            <p:ph type="body" sz="quarter" idx="30" hasCustomPrompt="1"/>
          </p:nvPr>
        </p:nvSpPr>
        <p:spPr>
          <a:xfrm>
            <a:off x="11079800" y="1100945"/>
            <a:ext cx="975360" cy="246888"/>
          </a:xfrm>
          <a:prstGeom prst="rect">
            <a:avLst/>
          </a:prstGeom>
          <a:noFill/>
        </p:spPr>
        <p:txBody>
          <a:bodyPr wrap="square" rtlCol="0">
            <a:spAutoFit/>
          </a:bodyPr>
          <a:lstStyle>
            <a:lvl1pPr algn="ctr">
              <a:defRPr lang="en-US" sz="1000" dirty="0">
                <a:latin typeface="+mn-lt"/>
                <a:cs typeface="+mn-cs"/>
              </a:defRPr>
            </a:lvl1pPr>
          </a:lstStyle>
          <a:p>
            <a:pPr marL="0" lvl="0"/>
            <a:r>
              <a:rPr lang="en-US"/>
              <a:t>0.000</a:t>
            </a:r>
          </a:p>
        </p:txBody>
      </p:sp>
      <p:sp>
        <p:nvSpPr>
          <p:cNvPr id="56" name="TextBox 55"/>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a:prstGeom prst="rect">
            <a:avLst/>
          </a:prstGeo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61" name="Text Placeholder 4"/>
          <p:cNvSpPr>
            <a:spLocks noGrp="1"/>
          </p:cNvSpPr>
          <p:nvPr>
            <p:ph type="body" sz="quarter" idx="24" hasCustomPrompt="1"/>
          </p:nvPr>
        </p:nvSpPr>
        <p:spPr>
          <a:xfrm>
            <a:off x="2159001" y="587527"/>
            <a:ext cx="8562116" cy="390885"/>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544286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RO_Update_Concept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a:prstGeom prst="rect">
            <a:avLst/>
          </a:prstGeo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prstGeom prst="rect">
            <a:avLst/>
          </a:prstGeo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a:prstGeom prst="rect">
            <a:avLst/>
          </a:prstGeo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3393663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RO_Update_Prototype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a:prstGeom prst="rect">
            <a:avLst/>
          </a:prstGeo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prstGeom prst="rect">
            <a:avLst/>
          </a:prstGeo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a:prstGeom prst="rect">
            <a:avLst/>
          </a:prstGeo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5325239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RO_Update_Field Demonstration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a:prstGeom prst="rect">
            <a:avLst/>
          </a:prstGeo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prstGeom prst="rect">
            <a:avLst/>
          </a:prstGeo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prstGeom prst="rect">
            <a:avLst/>
          </a:prstGeo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a:prstGeom prst="rect">
            <a:avLst/>
          </a:prstGeo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651387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RO_Update_Concept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a:prstGeom prst="rect">
            <a:avLst/>
          </a:prstGeo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prstGeom prst="rect">
            <a:avLst/>
          </a:prstGeo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a:prstGeom prst="rect">
            <a:avLst/>
          </a:prstGeo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5905666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RO_Update_Prototype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a:prstGeom prst="rect">
            <a:avLst/>
          </a:prstGeo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prstGeom prst="rect">
            <a:avLst/>
          </a:prstGeo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a:prstGeom prst="rect">
            <a:avLst/>
          </a:prstGeo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23344044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RO_Update_Field Demonstration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a:prstGeom prst="rect">
            <a:avLst/>
          </a:prstGeo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a:prstGeom prst="rect">
            <a:avLst/>
          </a:prstGeo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a:prstGeom prst="rect">
            <a:avLst/>
          </a:prstGeo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prstGeom prst="rect">
            <a:avLst/>
          </a:prstGeo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prstGeom prst="rect">
            <a:avLst/>
          </a:prstGeo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a:prstGeom prst="rect">
            <a:avLst/>
          </a:prstGeo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16681777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2603497" y="-1333497"/>
            <a:ext cx="6400803" cy="9525001"/>
          </a:xfrm>
          <a:prstGeom prst="rect">
            <a:avLst/>
          </a:prstGeo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0"/>
          </p:nvPr>
        </p:nvSpPr>
        <p:spPr>
          <a:xfrm rot="5400000">
            <a:off x="-2447443" y="3228446"/>
            <a:ext cx="5546817" cy="397933"/>
          </a:xfrm>
          <a:prstGeom prst="rect">
            <a:avLst/>
          </a:prstGeom>
        </p:spPr>
        <p:txBody>
          <a:bodyPr/>
          <a:lstStyle/>
          <a:p>
            <a:pPr>
              <a:defRPr/>
            </a:pPr>
            <a:r>
              <a:rPr lang="en-US"/>
              <a:t>Susmit Jha</a:t>
            </a:r>
          </a:p>
        </p:txBody>
      </p:sp>
      <p:sp>
        <p:nvSpPr>
          <p:cNvPr id="4" name="Slide Number Placeholder 3"/>
          <p:cNvSpPr>
            <a:spLocks noGrp="1"/>
          </p:cNvSpPr>
          <p:nvPr>
            <p:ph type="sldNum" sz="quarter" idx="11"/>
          </p:nvPr>
        </p:nvSpPr>
        <p:spPr>
          <a:xfrm rot="5400000">
            <a:off x="56713" y="6309160"/>
            <a:ext cx="530038" cy="389469"/>
          </a:xfrm>
          <a:prstGeom prst="rect">
            <a:avLst/>
          </a:prstGeom>
        </p:spPr>
        <p:txBody>
          <a:bodyPr/>
          <a:lstStyle/>
          <a:p>
            <a:pPr>
              <a:defRPr/>
            </a:pPr>
            <a:fld id="{231CC523-8BC6-4921-807A-66BD262F34AB}" type="slidenum">
              <a:rPr lang="en-US" smtClean="0"/>
              <a:pPr>
                <a:defRPr/>
              </a:pPr>
              <a:t>‹#›</a:t>
            </a:fld>
            <a:endParaRPr lang="en-US"/>
          </a:p>
        </p:txBody>
      </p:sp>
      <p:sp>
        <p:nvSpPr>
          <p:cNvPr id="6" name="Title 1"/>
          <p:cNvSpPr>
            <a:spLocks noGrp="1"/>
          </p:cNvSpPr>
          <p:nvPr>
            <p:ph type="ctrTitle"/>
          </p:nvPr>
        </p:nvSpPr>
        <p:spPr>
          <a:xfrm rot="5400000">
            <a:off x="8999540" y="3582991"/>
            <a:ext cx="5191125" cy="901700"/>
          </a:xfrm>
          <a:prstGeom prst="rect">
            <a:avLst/>
          </a:prstGeo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flipH="1">
            <a:off x="11022546" y="228601"/>
            <a:ext cx="2117"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1056250" y="264870"/>
            <a:ext cx="1085438" cy="873428"/>
          </a:xfrm>
          <a:prstGeom prst="rect">
            <a:avLst/>
          </a:prstGeom>
        </p:spPr>
      </p:pic>
    </p:spTree>
    <p:extLst>
      <p:ext uri="{BB962C8B-B14F-4D97-AF65-F5344CB8AC3E}">
        <p14:creationId xmlns:p14="http://schemas.microsoft.com/office/powerpoint/2010/main" val="19932997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r>
              <a:rPr lang="en-US"/>
              <a:t>Susmit Jha</a:t>
            </a: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33EDA231-FC4E-41F7-8FBF-90C21512306A}" type="slidenum">
              <a:rPr lang="en-US" smtClean="0"/>
              <a:t>‹#›</a:t>
            </a:fld>
            <a:endParaRPr lang="en-US"/>
          </a:p>
        </p:txBody>
      </p:sp>
      <p:sp>
        <p:nvSpPr>
          <p:cNvPr id="7" name="TextBox 6">
            <a:extLst>
              <a:ext uri="{FF2B5EF4-FFF2-40B4-BE49-F238E27FC236}">
                <a16:creationId xmlns:a16="http://schemas.microsoft.com/office/drawing/2014/main" id="{9C207032-2C10-4920-991C-9039B4962B9A}"/>
              </a:ext>
            </a:extLst>
          </p:cNvPr>
          <p:cNvSpPr txBox="1"/>
          <p:nvPr userDrawn="1"/>
        </p:nvSpPr>
        <p:spPr>
          <a:xfrm>
            <a:off x="215154" y="177949"/>
            <a:ext cx="7723503" cy="415498"/>
          </a:xfrm>
          <a:prstGeom prst="rect">
            <a:avLst/>
          </a:prstGeom>
          <a:noFill/>
        </p:spPr>
        <p:txBody>
          <a:bodyPr wrap="square" rtlCol="0">
            <a:spAutoFit/>
          </a:bodyPr>
          <a:lstStyle/>
          <a:p>
            <a:r>
              <a:rPr lang="en-US" sz="2100" b="1">
                <a:solidFill>
                  <a:schemeClr val="accent6">
                    <a:lumMod val="50000"/>
                  </a:schemeClr>
                </a:solidFill>
              </a:rPr>
              <a:t>Task 1.3</a:t>
            </a:r>
          </a:p>
        </p:txBody>
      </p:sp>
      <p:pic>
        <p:nvPicPr>
          <p:cNvPr id="8" name="Picture 2" descr="Image result for arl devcom logo">
            <a:extLst>
              <a:ext uri="{FF2B5EF4-FFF2-40B4-BE49-F238E27FC236}">
                <a16:creationId xmlns:a16="http://schemas.microsoft.com/office/drawing/2014/main" id="{7FFEF3FF-36E2-4F8D-829F-C4127D5B9C11}"/>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946017" y="0"/>
            <a:ext cx="2374131" cy="8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014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E40E6-C77C-A946-AAB6-6680D1AB7E3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220409A-06B2-9845-B56E-881FA4D46FE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2EBC2C-5D91-6948-9288-086929A53E9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E6E2E5-23A5-E64D-857B-26FB6CAF2602}"/>
              </a:ext>
            </a:extLst>
          </p:cNvPr>
          <p:cNvSpPr>
            <a:spLocks noGrp="1"/>
          </p:cNvSpPr>
          <p:nvPr>
            <p:ph type="dt" sz="half" idx="10"/>
          </p:nvPr>
        </p:nvSpPr>
        <p:spPr>
          <a:xfrm>
            <a:off x="838200" y="6356350"/>
            <a:ext cx="2743200" cy="365125"/>
          </a:xfrm>
          <a:prstGeom prst="rect">
            <a:avLst/>
          </a:prstGeom>
        </p:spPr>
        <p:txBody>
          <a:bodyPr/>
          <a:lstStyle/>
          <a:p>
            <a:fld id="{BDDB26AB-1FC0-A047-A6EA-DD666E45194D}" type="datetimeFigureOut">
              <a:rPr lang="en-US" smtClean="0"/>
              <a:t>12/11/22</a:t>
            </a:fld>
            <a:endParaRPr lang="en-US"/>
          </a:p>
        </p:txBody>
      </p:sp>
      <p:sp>
        <p:nvSpPr>
          <p:cNvPr id="6" name="Footer Placeholder 5">
            <a:extLst>
              <a:ext uri="{FF2B5EF4-FFF2-40B4-BE49-F238E27FC236}">
                <a16:creationId xmlns:a16="http://schemas.microsoft.com/office/drawing/2014/main" id="{850A6568-FD83-9B48-A6F8-6B289EC764F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06B9021-8996-B840-AB84-92CDAFE6FB6B}"/>
              </a:ext>
            </a:extLst>
          </p:cNvPr>
          <p:cNvSpPr>
            <a:spLocks noGrp="1"/>
          </p:cNvSpPr>
          <p:nvPr>
            <p:ph type="sldNum" sz="quarter" idx="12"/>
          </p:nvPr>
        </p:nvSpPr>
        <p:spPr>
          <a:xfrm>
            <a:off x="8610600" y="6356350"/>
            <a:ext cx="2743200" cy="365125"/>
          </a:xfrm>
          <a:prstGeom prst="rect">
            <a:avLst/>
          </a:prstGeom>
        </p:spPr>
        <p:txBody>
          <a:bodyPr/>
          <a:lstStyle/>
          <a:p>
            <a:fld id="{2CD46748-6359-CF49-95B0-67007E352AE5}" type="slidenum">
              <a:rPr lang="en-US" smtClean="0"/>
              <a:t>‹#›</a:t>
            </a:fld>
            <a:endParaRPr lang="en-US"/>
          </a:p>
        </p:txBody>
      </p:sp>
    </p:spTree>
    <p:extLst>
      <p:ext uri="{BB962C8B-B14F-4D97-AF65-F5344CB8AC3E}">
        <p14:creationId xmlns:p14="http://schemas.microsoft.com/office/powerpoint/2010/main" val="14376395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16C1E-E7AB-6A45-A936-CBA7A04C56CD}"/>
              </a:ext>
            </a:extLst>
          </p:cNvPr>
          <p:cNvSpPr>
            <a:spLocks noGrp="1"/>
          </p:cNvSpPr>
          <p:nvPr>
            <p:ph type="title"/>
          </p:nvPr>
        </p:nvSpPr>
        <p:spPr>
          <a:xfrm>
            <a:off x="2163233" y="152400"/>
            <a:ext cx="9520767" cy="609600"/>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987AE2B1-28F5-F04B-B2CC-5BC35376BC53}"/>
              </a:ext>
            </a:extLst>
          </p:cNvPr>
          <p:cNvSpPr>
            <a:spLocks noGrp="1"/>
          </p:cNvSpPr>
          <p:nvPr>
            <p:ph type="ftr" sz="quarter" idx="10"/>
          </p:nvPr>
        </p:nvSpPr>
        <p:spPr>
          <a:xfrm>
            <a:off x="1778000" y="6550026"/>
            <a:ext cx="8636000" cy="298450"/>
          </a:xfrm>
          <a:prstGeom prst="rect">
            <a:avLst/>
          </a:prstGeom>
        </p:spPr>
        <p:txBody>
          <a:bodyPr/>
          <a:lstStyle/>
          <a:p>
            <a:pPr>
              <a:defRPr/>
            </a:pPr>
            <a:r>
              <a:rPr lang="en-US"/>
              <a:t>Susmit Jha</a:t>
            </a:r>
          </a:p>
        </p:txBody>
      </p:sp>
      <p:sp>
        <p:nvSpPr>
          <p:cNvPr id="4" name="Slide Number Placeholder 3">
            <a:extLst>
              <a:ext uri="{FF2B5EF4-FFF2-40B4-BE49-F238E27FC236}">
                <a16:creationId xmlns:a16="http://schemas.microsoft.com/office/drawing/2014/main" id="{CC6D5B72-4BB1-C54C-AFF8-D3DD0720B14D}"/>
              </a:ext>
            </a:extLst>
          </p:cNvPr>
          <p:cNvSpPr>
            <a:spLocks noGrp="1"/>
          </p:cNvSpPr>
          <p:nvPr>
            <p:ph type="sldNum" sz="quarter" idx="11"/>
          </p:nvPr>
        </p:nvSpPr>
        <p:spPr>
          <a:xfrm>
            <a:off x="10803240" y="6553200"/>
            <a:ext cx="1016000" cy="292102"/>
          </a:xfrm>
          <a:prstGeom prst="rect">
            <a:avLst/>
          </a:prstGeom>
        </p:spPr>
        <p:txBody>
          <a:bodyPr/>
          <a:lstStyle/>
          <a:p>
            <a:pPr>
              <a:defRPr/>
            </a:pPr>
            <a:fld id="{231CC523-8BC6-4921-807A-66BD262F34AB}" type="slidenum">
              <a:rPr lang="en-US" smtClean="0"/>
              <a:pPr>
                <a:defRPr/>
              </a:pPr>
              <a:t>‹#›</a:t>
            </a:fld>
            <a:endParaRPr lang="en-US"/>
          </a:p>
        </p:txBody>
      </p:sp>
      <p:sp>
        <p:nvSpPr>
          <p:cNvPr id="5" name="Date Placeholder 4">
            <a:extLst>
              <a:ext uri="{FF2B5EF4-FFF2-40B4-BE49-F238E27FC236}">
                <a16:creationId xmlns:a16="http://schemas.microsoft.com/office/drawing/2014/main" id="{B796C9DD-EF5F-6B44-B674-B04F4ED3DAC8}"/>
              </a:ext>
            </a:extLst>
          </p:cNvPr>
          <p:cNvSpPr>
            <a:spLocks noGrp="1"/>
          </p:cNvSpPr>
          <p:nvPr>
            <p:ph type="dt" sz="half" idx="12"/>
          </p:nvPr>
        </p:nvSpPr>
        <p:spPr>
          <a:xfrm>
            <a:off x="609600" y="6356351"/>
            <a:ext cx="2844800" cy="365125"/>
          </a:xfrm>
          <a:prstGeom prst="rect">
            <a:avLst/>
          </a:prstGeom>
        </p:spPr>
        <p:txBody>
          <a:bodyPr/>
          <a:lstStyle/>
          <a:p>
            <a:endParaRPr lang="en-US"/>
          </a:p>
        </p:txBody>
      </p:sp>
    </p:spTree>
    <p:extLst>
      <p:ext uri="{BB962C8B-B14F-4D97-AF65-F5344CB8AC3E}">
        <p14:creationId xmlns:p14="http://schemas.microsoft.com/office/powerpoint/2010/main" val="3255994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0167" y="1456511"/>
            <a:ext cx="103632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a:t>Click to edit Master title style</a:t>
            </a:r>
          </a:p>
        </p:txBody>
      </p:sp>
      <p:sp>
        <p:nvSpPr>
          <p:cNvPr id="6" name="Subtitle 2"/>
          <p:cNvSpPr>
            <a:spLocks noGrp="1"/>
          </p:cNvSpPr>
          <p:nvPr>
            <p:ph type="subTitle" idx="1" hasCustomPrompt="1"/>
          </p:nvPr>
        </p:nvSpPr>
        <p:spPr>
          <a:xfrm>
            <a:off x="1828800" y="2057400"/>
            <a:ext cx="8534400" cy="1752600"/>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add briefer names</a:t>
            </a:r>
          </a:p>
        </p:txBody>
      </p:sp>
      <p:cxnSp>
        <p:nvCxnSpPr>
          <p:cNvPr id="7" name="Straight Connector 6"/>
          <p:cNvCxnSpPr>
            <a:cxnSpLocks noChangeShapeType="1"/>
          </p:cNvCxnSpPr>
          <p:nvPr userDrawn="1"/>
        </p:nvCxnSpPr>
        <p:spPr bwMode="auto">
          <a:xfrm>
            <a:off x="508000" y="19796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68374" y="5226161"/>
            <a:ext cx="1655255" cy="749220"/>
          </a:xfrm>
          <a:prstGeom prst="rect">
            <a:avLst/>
          </a:prstGeom>
        </p:spPr>
      </p:pic>
      <p:sp>
        <p:nvSpPr>
          <p:cNvPr id="9" name="Text Placeholder 8"/>
          <p:cNvSpPr>
            <a:spLocks noGrp="1"/>
          </p:cNvSpPr>
          <p:nvPr>
            <p:ph type="body" sz="quarter" idx="12" hasCustomPrompt="1"/>
          </p:nvPr>
        </p:nvSpPr>
        <p:spPr>
          <a:xfrm>
            <a:off x="1834195" y="4049487"/>
            <a:ext cx="8524567" cy="720221"/>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“Briefing prepared for”</a:t>
            </a:r>
          </a:p>
        </p:txBody>
      </p:sp>
      <p:sp>
        <p:nvSpPr>
          <p:cNvPr id="11" name="Text Placeholder 10"/>
          <p:cNvSpPr>
            <a:spLocks noGrp="1"/>
          </p:cNvSpPr>
          <p:nvPr>
            <p:ph type="body" sz="quarter" idx="13" hasCustomPrompt="1"/>
          </p:nvPr>
        </p:nvSpPr>
        <p:spPr>
          <a:xfrm>
            <a:off x="3653367" y="4790049"/>
            <a:ext cx="4876799" cy="322825"/>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Date</a:t>
            </a:r>
          </a:p>
        </p:txBody>
      </p:sp>
    </p:spTree>
    <p:extLst>
      <p:ext uri="{BB962C8B-B14F-4D97-AF65-F5344CB8AC3E}">
        <p14:creationId xmlns:p14="http://schemas.microsoft.com/office/powerpoint/2010/main" val="13132114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Tree>
    <p:extLst>
      <p:ext uri="{BB962C8B-B14F-4D97-AF65-F5344CB8AC3E}">
        <p14:creationId xmlns:p14="http://schemas.microsoft.com/office/powerpoint/2010/main" val="2658812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914400" y="3352798"/>
            <a:ext cx="10363200" cy="465138"/>
          </a:xfrm>
        </p:spPr>
        <p:txBody>
          <a:bodyPr/>
          <a:lstStyle>
            <a:lvl1pPr algn="ctr">
              <a:defRPr sz="1800">
                <a:solidFill>
                  <a:schemeClr val="bg1">
                    <a:lumMod val="65000"/>
                  </a:schemeClr>
                </a:solidFill>
              </a:defRPr>
            </a:lvl1pPr>
          </a:lstStyle>
          <a:p>
            <a:pPr lvl="0"/>
            <a:r>
              <a:rPr lang="en-US"/>
              <a:t>Click to add subtitle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Tree>
    <p:extLst>
      <p:ext uri="{BB962C8B-B14F-4D97-AF65-F5344CB8AC3E}">
        <p14:creationId xmlns:p14="http://schemas.microsoft.com/office/powerpoint/2010/main" val="2485526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876300" y="4329372"/>
            <a:ext cx="10363200" cy="1461828"/>
          </a:xfrm>
        </p:spPr>
        <p:txBody>
          <a:bodyPr anchor="t"/>
          <a:lstStyle>
            <a:lvl1pPr algn="l">
              <a:defRPr sz="2400" b="1" baseline="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8000" y="4341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629" y="2954111"/>
            <a:ext cx="10363200" cy="1379538"/>
          </a:xfrm>
        </p:spPr>
        <p:txBody>
          <a:bodyPr anchor="b"/>
          <a:lstStyle>
            <a:lvl1pPr algn="l">
              <a:defRPr sz="1800">
                <a:solidFill>
                  <a:schemeClr val="bg1">
                    <a:lumMod val="65000"/>
                  </a:schemeClr>
                </a:solidFill>
              </a:defRPr>
            </a:lvl1pPr>
          </a:lstStyle>
          <a:p>
            <a:pPr lvl="0"/>
            <a:r>
              <a:rPr lang="en-US"/>
              <a:t>Click to edit Master text styles</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Tree>
    <p:extLst>
      <p:ext uri="{BB962C8B-B14F-4D97-AF65-F5344CB8AC3E}">
        <p14:creationId xmlns:p14="http://schemas.microsoft.com/office/powerpoint/2010/main" val="25848018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558800" y="1143000"/>
            <a:ext cx="110744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ctrTitle"/>
          </p:nvPr>
        </p:nvSpPr>
        <p:spPr>
          <a:xfrm>
            <a:off x="2163234"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Tree>
    <p:extLst>
      <p:ext uri="{BB962C8B-B14F-4D97-AF65-F5344CB8AC3E}">
        <p14:creationId xmlns:p14="http://schemas.microsoft.com/office/powerpoint/2010/main" val="41982501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cxnSp>
        <p:nvCxnSpPr>
          <p:cNvPr id="6" name="Straight Connector 5"/>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itle 1"/>
          <p:cNvSpPr>
            <a:spLocks noGrp="1"/>
          </p:cNvSpPr>
          <p:nvPr>
            <p:ph type="ctrTitle"/>
          </p:nvPr>
        </p:nvSpPr>
        <p:spPr>
          <a:xfrm>
            <a:off x="2163234"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15178206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09600" y="35814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9"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23945780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7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9" name="Title 1"/>
          <p:cNvSpPr>
            <a:spLocks noGrp="1"/>
          </p:cNvSpPr>
          <p:nvPr>
            <p:ph type="ctrTitle"/>
          </p:nvPr>
        </p:nvSpPr>
        <p:spPr>
          <a:xfrm>
            <a:off x="2163233"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10421681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43688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81280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2163805" y="151418"/>
            <a:ext cx="952019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pic>
        <p:nvPicPr>
          <p:cNvPr id="12" name="Picture 11">
            <a:extLst>
              <a:ext uri="{FF2B5EF4-FFF2-40B4-BE49-F238E27FC236}">
                <a16:creationId xmlns:a16="http://schemas.microsoft.com/office/drawing/2014/main" id="{487737A5-5E62-BC45-942D-91F74FCBEA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14000" y="46830"/>
            <a:ext cx="2021109" cy="757916"/>
          </a:xfrm>
          <a:prstGeom prst="rect">
            <a:avLst/>
          </a:prstGeom>
        </p:spPr>
      </p:pic>
    </p:spTree>
    <p:extLst>
      <p:ext uri="{BB962C8B-B14F-4D97-AF65-F5344CB8AC3E}">
        <p14:creationId xmlns:p14="http://schemas.microsoft.com/office/powerpoint/2010/main" val="22714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E3C1-48A6-9445-A1D7-AB726B4CAA5D}"/>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45E5039-6755-CB49-8786-E28FAFDFEE4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C7EBF4-C415-3545-A0A3-BDF7457A5979}"/>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564A76-F131-EE4B-AF84-878104DE87B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5FC803-A655-BA47-8FEE-F0CB4D31FDA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8919C-3CB1-1544-9720-955B43FA83CD}"/>
              </a:ext>
            </a:extLst>
          </p:cNvPr>
          <p:cNvSpPr>
            <a:spLocks noGrp="1"/>
          </p:cNvSpPr>
          <p:nvPr>
            <p:ph type="dt" sz="half" idx="10"/>
          </p:nvPr>
        </p:nvSpPr>
        <p:spPr>
          <a:xfrm>
            <a:off x="838200" y="6356350"/>
            <a:ext cx="2743200" cy="365125"/>
          </a:xfrm>
          <a:prstGeom prst="rect">
            <a:avLst/>
          </a:prstGeom>
        </p:spPr>
        <p:txBody>
          <a:bodyPr/>
          <a:lstStyle/>
          <a:p>
            <a:fld id="{BDDB26AB-1FC0-A047-A6EA-DD666E45194D}" type="datetimeFigureOut">
              <a:rPr lang="en-US" smtClean="0"/>
              <a:t>12/11/22</a:t>
            </a:fld>
            <a:endParaRPr lang="en-US"/>
          </a:p>
        </p:txBody>
      </p:sp>
      <p:sp>
        <p:nvSpPr>
          <p:cNvPr id="8" name="Footer Placeholder 7">
            <a:extLst>
              <a:ext uri="{FF2B5EF4-FFF2-40B4-BE49-F238E27FC236}">
                <a16:creationId xmlns:a16="http://schemas.microsoft.com/office/drawing/2014/main" id="{BF61703F-D962-464C-B4B4-D2C20EF00FA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9D7BD1D-5093-6046-9EFA-C8F9D4B08DCD}"/>
              </a:ext>
            </a:extLst>
          </p:cNvPr>
          <p:cNvSpPr>
            <a:spLocks noGrp="1"/>
          </p:cNvSpPr>
          <p:nvPr>
            <p:ph type="sldNum" sz="quarter" idx="12"/>
          </p:nvPr>
        </p:nvSpPr>
        <p:spPr>
          <a:xfrm>
            <a:off x="8610600" y="6356350"/>
            <a:ext cx="2743200" cy="365125"/>
          </a:xfrm>
          <a:prstGeom prst="rect">
            <a:avLst/>
          </a:prstGeom>
        </p:spPr>
        <p:txBody>
          <a:bodyPr/>
          <a:lstStyle/>
          <a:p>
            <a:fld id="{2CD46748-6359-CF49-95B0-67007E352AE5}" type="slidenum">
              <a:rPr lang="en-US" smtClean="0"/>
              <a:t>‹#›</a:t>
            </a:fld>
            <a:endParaRPr lang="en-US"/>
          </a:p>
        </p:txBody>
      </p:sp>
    </p:spTree>
    <p:extLst>
      <p:ext uri="{BB962C8B-B14F-4D97-AF65-F5344CB8AC3E}">
        <p14:creationId xmlns:p14="http://schemas.microsoft.com/office/powerpoint/2010/main" val="1479499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4" y="1066800"/>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3975" y="1066800"/>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6193970" y="3521528"/>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6"/>
          </p:nvPr>
        </p:nvSpPr>
        <p:spPr>
          <a:xfrm>
            <a:off x="605976" y="3529693"/>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2298316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6" name="Content Placeholder 2"/>
          <p:cNvSpPr>
            <a:spLocks noGrp="1"/>
          </p:cNvSpPr>
          <p:nvPr>
            <p:ph sz="quarter" idx="13"/>
          </p:nvPr>
        </p:nvSpPr>
        <p:spPr>
          <a:xfrm>
            <a:off x="6096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4"/>
          </p:nvPr>
        </p:nvSpPr>
        <p:spPr>
          <a:xfrm>
            <a:off x="43688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5"/>
          </p:nvPr>
        </p:nvSpPr>
        <p:spPr>
          <a:xfrm>
            <a:off x="616857"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quarter" idx="16"/>
          </p:nvPr>
        </p:nvSpPr>
        <p:spPr>
          <a:xfrm>
            <a:off x="8120743"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sz="quarter" idx="17"/>
          </p:nvPr>
        </p:nvSpPr>
        <p:spPr>
          <a:xfrm>
            <a:off x="8128000"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sz="quarter" idx="18"/>
          </p:nvPr>
        </p:nvSpPr>
        <p:spPr>
          <a:xfrm>
            <a:off x="4376059" y="3537858"/>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14"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24202714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4"/>
          </p:nvPr>
        </p:nvSpPr>
        <p:spPr>
          <a:xfrm>
            <a:off x="4713516" y="1066801"/>
            <a:ext cx="6970485"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5"/>
          </p:nvPr>
        </p:nvSpPr>
        <p:spPr>
          <a:xfrm>
            <a:off x="751422" y="1763489"/>
            <a:ext cx="3831468" cy="4115027"/>
          </a:xfrm>
        </p:spPr>
        <p:txBody>
          <a:bodyPr/>
          <a:lstStyle>
            <a:lvl1pPr>
              <a:defRPr sz="1400"/>
            </a:lvl1pPr>
          </a:lstStyle>
          <a:p>
            <a:pPr lvl="0"/>
            <a:r>
              <a:rPr lang="en-US"/>
              <a:t>Click to edit Master text styles</a:t>
            </a:r>
          </a:p>
        </p:txBody>
      </p:sp>
      <p:sp>
        <p:nvSpPr>
          <p:cNvPr id="7" name="Text Placeholder 3"/>
          <p:cNvSpPr>
            <a:spLocks noGrp="1"/>
          </p:cNvSpPr>
          <p:nvPr>
            <p:ph type="body" sz="quarter" idx="16"/>
          </p:nvPr>
        </p:nvSpPr>
        <p:spPr>
          <a:xfrm>
            <a:off x="762002" y="1066800"/>
            <a:ext cx="3828143" cy="696687"/>
          </a:xfrm>
        </p:spPr>
        <p:txBody>
          <a:bodyPr anchor="b"/>
          <a:lstStyle>
            <a:lvl1pPr algn="l">
              <a:defRPr sz="2000" b="1" baseline="0"/>
            </a:lvl1pPr>
          </a:lstStyle>
          <a:p>
            <a:pPr lvl="0"/>
            <a:r>
              <a:rPr lang="en-US"/>
              <a:t>Click to edit Master text styles</a:t>
            </a:r>
          </a:p>
          <a:p>
            <a:pPr lvl="1"/>
            <a:r>
              <a:rPr lang="en-US"/>
              <a:t>Second level</a:t>
            </a:r>
          </a:p>
        </p:txBody>
      </p:sp>
      <p:cxnSp>
        <p:nvCxnSpPr>
          <p:cNvPr id="9" name="Straight Connector 8"/>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10" name="Title 1"/>
          <p:cNvSpPr>
            <a:spLocks noGrp="1"/>
          </p:cNvSpPr>
          <p:nvPr>
            <p:ph type="ctrTitle"/>
          </p:nvPr>
        </p:nvSpPr>
        <p:spPr>
          <a:xfrm>
            <a:off x="2163805" y="151418"/>
            <a:ext cx="952019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18348475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extBox 4"/>
          <p:cNvSpPr txBox="1"/>
          <p:nvPr userDrawn="1"/>
        </p:nvSpPr>
        <p:spPr>
          <a:xfrm>
            <a:off x="4972575" y="3525877"/>
            <a:ext cx="1716111" cy="369332"/>
          </a:xfrm>
          <a:prstGeom prst="rect">
            <a:avLst/>
          </a:prstGeom>
          <a:noFill/>
        </p:spPr>
        <p:txBody>
          <a:bodyPr wrap="none" rtlCol="0">
            <a:spAutoFit/>
          </a:bodyPr>
          <a:lstStyle/>
          <a:p>
            <a:pPr lvl="0"/>
            <a:r>
              <a:rPr lang="en-US" sz="1800">
                <a:latin typeface="Tahoma" pitchFamily="34" charset="0"/>
                <a:ea typeface="Tahoma" pitchFamily="34" charset="0"/>
                <a:cs typeface="Tahoma" pitchFamily="34" charset="0"/>
              </a:rPr>
              <a:t>www.darpa.mil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00243" y="2531270"/>
            <a:ext cx="2360480" cy="1068427"/>
          </a:xfrm>
          <a:prstGeom prst="rect">
            <a:avLst/>
          </a:prstGeom>
        </p:spPr>
      </p:pic>
    </p:spTree>
    <p:extLst>
      <p:ext uri="{BB962C8B-B14F-4D97-AF65-F5344CB8AC3E}">
        <p14:creationId xmlns:p14="http://schemas.microsoft.com/office/powerpoint/2010/main" val="11182109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PA_Quad_Chart_Guidelin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Rectangle 4"/>
          <p:cNvSpPr/>
          <p:nvPr userDrawn="1"/>
        </p:nvSpPr>
        <p:spPr>
          <a:xfrm>
            <a:off x="1930400" y="5181600"/>
            <a:ext cx="2032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p:cNvSpPr/>
          <p:nvPr userDrawn="1"/>
        </p:nvSpPr>
        <p:spPr>
          <a:xfrm>
            <a:off x="5080000" y="5181600"/>
            <a:ext cx="2032000" cy="762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a:off x="8229600" y="5181600"/>
            <a:ext cx="2032000" cy="762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p:cNvSpPr txBox="1"/>
          <p:nvPr userDrawn="1"/>
        </p:nvSpPr>
        <p:spPr>
          <a:xfrm>
            <a:off x="2235200" y="5410200"/>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Concept</a:t>
            </a:r>
          </a:p>
        </p:txBody>
      </p:sp>
      <p:sp>
        <p:nvSpPr>
          <p:cNvPr id="9" name="TextBox 8"/>
          <p:cNvSpPr txBox="1"/>
          <p:nvPr userDrawn="1"/>
        </p:nvSpPr>
        <p:spPr>
          <a:xfrm>
            <a:off x="5384800" y="5422272"/>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Prototype</a:t>
            </a:r>
          </a:p>
        </p:txBody>
      </p:sp>
      <p:sp>
        <p:nvSpPr>
          <p:cNvPr id="10" name="TextBox 9"/>
          <p:cNvSpPr txBox="1"/>
          <p:nvPr userDrawn="1"/>
        </p:nvSpPr>
        <p:spPr>
          <a:xfrm>
            <a:off x="8382000" y="5347158"/>
            <a:ext cx="17272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Field Demonstration</a:t>
            </a:r>
          </a:p>
        </p:txBody>
      </p:sp>
      <p:sp>
        <p:nvSpPr>
          <p:cNvPr id="11" name="TextBox 10"/>
          <p:cNvSpPr txBox="1"/>
          <p:nvPr userDrawn="1"/>
        </p:nvSpPr>
        <p:spPr>
          <a:xfrm>
            <a:off x="508000" y="1232807"/>
            <a:ext cx="11176000" cy="3231654"/>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The following two slides outline the format for two different quad charts that will be used for Congressional Staffer day and internal DARPA use. The only difference between the two quad charts is the bottom right-hand quadrant as follows: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Staffer: Names and locations of performers. </a:t>
            </a: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Internal DARPA: Issues/challenges and a spend plan status.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Formatting for both the internal DARPA and staffer quads: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a:t>
            </a:r>
            <a:r>
              <a:rPr kumimoji="0" lang="en-US" sz="1200" b="0" i="0" u="none" strike="noStrike" kern="1200" cap="none" spc="0" normalizeH="0" baseline="0" noProof="0">
                <a:ln>
                  <a:noFill/>
                </a:ln>
                <a:solidFill>
                  <a:srgbClr val="000000"/>
                </a:solidFill>
                <a:effectLst/>
                <a:uLnTx/>
                <a:uFillTx/>
                <a:latin typeface="+mn-lt"/>
                <a:ea typeface="MS PGothic"/>
                <a:cs typeface="MS PGothic"/>
              </a:rPr>
              <a:t>Tahoma</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Color: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color = black</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Sizes: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size is set at 12 pt., decreasing to 11 pt. and 9 pt. for sub-bullets.  (Recognizing that some programs will have more information needed on the quad charts than others, text size may be reduced but, for ease of </a:t>
            </a:r>
            <a:br>
              <a:rPr kumimoji="0" lang="en-US" sz="1200" b="0" i="0" u="none" strike="noStrike" kern="1200" cap="none" spc="0" normalizeH="0" baseline="0" noProof="0">
                <a:ln>
                  <a:noFill/>
                </a:ln>
                <a:solidFill>
                  <a:srgbClr val="000000"/>
                </a:solidFill>
                <a:effectLst/>
                <a:uLnTx/>
                <a:uFillTx/>
                <a:latin typeface="+mn-lt"/>
                <a:ea typeface="MS PGothic"/>
                <a:cs typeface="MS PGothic"/>
              </a:rPr>
            </a:br>
            <a:r>
              <a:rPr kumimoji="0" lang="en-US" sz="1200" b="0" i="0" u="none" strike="noStrike" kern="1200" cap="none" spc="0" normalizeH="0" baseline="0" noProof="0">
                <a:ln>
                  <a:noFill/>
                </a:ln>
                <a:solidFill>
                  <a:srgbClr val="000000"/>
                </a:solidFill>
                <a:effectLst/>
                <a:uLnTx/>
                <a:uFillTx/>
                <a:latin typeface="+mn-lt"/>
                <a:ea typeface="MS PGothic"/>
                <a:cs typeface="MS PGothic"/>
              </a:rPr>
              <a:t>reading, should never be smaller than 9 pt.)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style: </a:t>
            </a:r>
            <a:r>
              <a:rPr kumimoji="0" lang="en-US" sz="1200" b="0" i="0" u="none" strike="noStrike" kern="1200" cap="none" spc="0" normalizeH="0" baseline="0" noProof="0">
                <a:ln>
                  <a:noFill/>
                </a:ln>
                <a:solidFill>
                  <a:srgbClr val="000000"/>
                </a:solidFill>
                <a:effectLst/>
                <a:uLnTx/>
                <a:uFillTx/>
                <a:latin typeface="+mn-lt"/>
                <a:ea typeface="MS PGothic"/>
                <a:cs typeface="MS PGothic"/>
              </a:rPr>
              <a:t>Avoid the use of bold unless needed</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Bullets and sub-bullets: </a:t>
            </a:r>
            <a:r>
              <a:rPr kumimoji="0" lang="en-US" sz="1200" b="0" i="0" u="none" strike="noStrike" kern="1200" cap="none" spc="0" normalizeH="0" baseline="0" noProof="0">
                <a:ln>
                  <a:noFill/>
                </a:ln>
                <a:solidFill>
                  <a:srgbClr val="000000"/>
                </a:solidFill>
                <a:effectLst/>
                <a:uLnTx/>
                <a:uFillTx/>
                <a:latin typeface="+mn-lt"/>
                <a:ea typeface="MS PGothic"/>
                <a:cs typeface="MS PGothic"/>
              </a:rPr>
              <a:t>Solid dots</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Status Boxes: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In the upper right hand corner of each quad chart, there is a placeholder for one of these three boxes. Please replace the existing placeholder with the corresponding box that represents the status of the program:</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p:txBody>
      </p:sp>
      <p:cxnSp>
        <p:nvCxnSpPr>
          <p:cNvPr id="13" name="Straight Connector 12"/>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14"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2821431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19"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14" name="TextBox 13"/>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15" name="TextBox 14"/>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302019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12" name="TextBox 11"/>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1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3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34" name="Text Placeholder 39"/>
          <p:cNvSpPr>
            <a:spLocks noGrp="1"/>
          </p:cNvSpPr>
          <p:nvPr>
            <p:ph type="body" sz="quarter" idx="32"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3" name="Text Placeholder 39"/>
          <p:cNvSpPr>
            <a:spLocks noGrp="1"/>
          </p:cNvSpPr>
          <p:nvPr>
            <p:ph type="body" sz="quarter" idx="33"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13" name="TextBox 12"/>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14" name="TextBox 13"/>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15" name="TextBox 14"/>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45" name="TextBox 44"/>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46" name="Text Placeholder 39"/>
          <p:cNvSpPr>
            <a:spLocks noGrp="1"/>
          </p:cNvSpPr>
          <p:nvPr userDrawn="1">
            <p:ph type="body" sz="quarter" idx="34"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48" name="Text Placeholder 39"/>
          <p:cNvSpPr>
            <a:spLocks noGrp="1"/>
          </p:cNvSpPr>
          <p:nvPr userDrawn="1">
            <p:ph type="body" sz="quarter" idx="35"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3" name="Footer Placeholder 2"/>
          <p:cNvSpPr>
            <a:spLocks noGrp="1"/>
          </p:cNvSpPr>
          <p:nvPr userDrawn="1">
            <p:ph type="ftr" sz="quarter" idx="10"/>
          </p:nvPr>
        </p:nvSpPr>
        <p:spPr/>
        <p:txBody>
          <a:bodyPr/>
          <a:lstStyle/>
          <a:p>
            <a:pPr>
              <a:defRPr/>
            </a:pPr>
            <a:r>
              <a:rPr lang="en-US"/>
              <a:t>Distribution Statement</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232414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Concept_Program_Status_and_Performers">
    <p:spTree>
      <p:nvGrpSpPr>
        <p:cNvPr id="1" name=""/>
        <p:cNvGrpSpPr/>
        <p:nvPr/>
      </p:nvGrpSpPr>
      <p:grpSpPr>
        <a:xfrm>
          <a:off x="0" y="0"/>
          <a:ext cx="0" cy="0"/>
          <a:chOff x="0" y="0"/>
          <a:chExt cx="0" cy="0"/>
        </a:xfrm>
      </p:grpSpPr>
      <p:sp>
        <p:nvSpPr>
          <p:cNvPr id="10" name="TextBox 9"/>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11" name="TextBox 10"/>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12" name="TextBox 11"/>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23"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19"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2"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4"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3"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13" name="TextBox 12"/>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14" name="TextBox 13"/>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15" name="TextBox 14"/>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45" name="TextBox 44"/>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46" name="Text Placeholder 39"/>
          <p:cNvSpPr>
            <a:spLocks noGrp="1"/>
          </p:cNvSpPr>
          <p:nvPr userDrawn="1">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48" name="Text Placeholder 39"/>
          <p:cNvSpPr>
            <a:spLocks noGrp="1"/>
          </p:cNvSpPr>
          <p:nvPr userDrawn="1">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3" name="Footer Placeholder 2"/>
          <p:cNvSpPr>
            <a:spLocks noGrp="1"/>
          </p:cNvSpPr>
          <p:nvPr userDrawn="1">
            <p:ph type="ftr" sz="quarter" idx="10"/>
          </p:nvPr>
        </p:nvSpPr>
        <p:spPr/>
        <p:txBody>
          <a:bodyPr/>
          <a:lstStyle/>
          <a:p>
            <a:pPr>
              <a:defRPr/>
            </a:pPr>
            <a:r>
              <a:rPr lang="en-US"/>
              <a:t>Distribution Statement</a:t>
            </a:r>
          </a:p>
        </p:txBody>
      </p:sp>
      <p:sp>
        <p:nvSpPr>
          <p:cNvPr id="4" name="Slide Number Placeholder 3"/>
          <p:cNvSpPr>
            <a:spLocks noGrp="1"/>
          </p:cNvSpPr>
          <p:nvPr userDrawn="1">
            <p:ph type="sldNum" sz="quarter" idx="11"/>
          </p:nvPr>
        </p:nvSpPr>
        <p:spPr/>
        <p:txBody>
          <a:bodyPr/>
          <a:lstStyle/>
          <a:p>
            <a:pPr>
              <a:defRPr/>
            </a:pPr>
            <a:fld id="{231CC523-8BC6-4921-807A-66BD262F34AB}" type="slidenum">
              <a:rPr lang="en-US" smtClean="0"/>
              <a:pPr>
                <a:defRPr/>
              </a:pPr>
              <a:t>‹#›</a:t>
            </a:fld>
            <a:endParaRPr lang="en-US"/>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userDrawn="1">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userDrawn="1">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userDrawn="1">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userDrawn="1">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userDrawn="1">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userDrawn="1">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9" name="Text Placeholder 39"/>
          <p:cNvSpPr>
            <a:spLocks noGrp="1"/>
          </p:cNvSpPr>
          <p:nvPr userDrawn="1">
            <p:ph type="body" sz="quarter" idx="36"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0" name="Text Placeholder 39"/>
          <p:cNvSpPr>
            <a:spLocks noGrp="1"/>
          </p:cNvSpPr>
          <p:nvPr userDrawn="1">
            <p:ph type="body" sz="quarter" idx="37"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1" name="Text Placeholder 39"/>
          <p:cNvSpPr>
            <a:spLocks noGrp="1"/>
          </p:cNvSpPr>
          <p:nvPr userDrawn="1">
            <p:ph type="body" sz="quarter" idx="38"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2" name="Text Placeholder 39"/>
          <p:cNvSpPr>
            <a:spLocks noGrp="1"/>
          </p:cNvSpPr>
          <p:nvPr userDrawn="1">
            <p:ph type="body" sz="quarter" idx="39"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030797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RO_Update_Concept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13" name="TextBox 12"/>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16"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29"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
        <p:nvSpPr>
          <p:cNvPr id="30" name="Rectangle 29"/>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37" name="TextBox 36"/>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38" name="TextBox 37"/>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39"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40"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41"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42"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3"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5" name="TextBox 44"/>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46" name="TextBox 45"/>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47" name="TextBox 46"/>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48" name="TextBox 47"/>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9" name="TextBox 48"/>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50" name="TextBox 49"/>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2" name="Straight Connector 5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62"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cxnSp>
        <p:nvCxnSpPr>
          <p:cNvPr id="51" name="Straight Connector 5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370010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RO_Update_Prototype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4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5"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46"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47" name="TextBox 46"/>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51"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2"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3"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4"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5"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6" name="TextBox 55"/>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6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120553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BAB27-1420-784F-BD67-C99727FCF4D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2C4A22E0-35FA-E84D-B176-27D90D4E8C5A}"/>
              </a:ext>
            </a:extLst>
          </p:cNvPr>
          <p:cNvSpPr>
            <a:spLocks noGrp="1"/>
          </p:cNvSpPr>
          <p:nvPr>
            <p:ph type="dt" sz="half" idx="10"/>
          </p:nvPr>
        </p:nvSpPr>
        <p:spPr>
          <a:xfrm>
            <a:off x="838200" y="6356350"/>
            <a:ext cx="2743200" cy="365125"/>
          </a:xfrm>
          <a:prstGeom prst="rect">
            <a:avLst/>
          </a:prstGeom>
        </p:spPr>
        <p:txBody>
          <a:bodyPr/>
          <a:lstStyle/>
          <a:p>
            <a:fld id="{BDDB26AB-1FC0-A047-A6EA-DD666E45194D}" type="datetimeFigureOut">
              <a:rPr lang="en-US" smtClean="0"/>
              <a:t>12/11/22</a:t>
            </a:fld>
            <a:endParaRPr lang="en-US"/>
          </a:p>
        </p:txBody>
      </p:sp>
      <p:sp>
        <p:nvSpPr>
          <p:cNvPr id="4" name="Footer Placeholder 3">
            <a:extLst>
              <a:ext uri="{FF2B5EF4-FFF2-40B4-BE49-F238E27FC236}">
                <a16:creationId xmlns:a16="http://schemas.microsoft.com/office/drawing/2014/main" id="{FD71D082-B4B1-5C42-8DD2-26809D75B4D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F9C2C48-1470-894A-8EC5-9FBE6153E814}"/>
              </a:ext>
            </a:extLst>
          </p:cNvPr>
          <p:cNvSpPr>
            <a:spLocks noGrp="1"/>
          </p:cNvSpPr>
          <p:nvPr>
            <p:ph type="sldNum" sz="quarter" idx="12"/>
          </p:nvPr>
        </p:nvSpPr>
        <p:spPr>
          <a:xfrm>
            <a:off x="8610600" y="6356350"/>
            <a:ext cx="2743200" cy="365125"/>
          </a:xfrm>
          <a:prstGeom prst="rect">
            <a:avLst/>
          </a:prstGeom>
        </p:spPr>
        <p:txBody>
          <a:bodyPr/>
          <a:lstStyle/>
          <a:p>
            <a:fld id="{2CD46748-6359-CF49-95B0-67007E352AE5}" type="slidenum">
              <a:rPr lang="en-US" smtClean="0"/>
              <a:t>‹#›</a:t>
            </a:fld>
            <a:endParaRPr lang="en-US"/>
          </a:p>
        </p:txBody>
      </p:sp>
    </p:spTree>
    <p:extLst>
      <p:ext uri="{BB962C8B-B14F-4D97-AF65-F5344CB8AC3E}">
        <p14:creationId xmlns:p14="http://schemas.microsoft.com/office/powerpoint/2010/main" val="7914711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RO_Update_Field Demonstration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0" name="Rectangle 29"/>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4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5"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46"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47" name="TextBox 46"/>
          <p:cNvSpPr txBox="1"/>
          <p:nvPr userDrawn="1"/>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userDrawn="1"/>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userDrawn="1"/>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51"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2"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3"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4"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5"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6" name="TextBox 55"/>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6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570456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RO_Update_Concept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804144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RO_Update_Prototype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30168237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RO_Update_Field Demonstration_2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36" name="Rectangle 35"/>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39" name="Pictur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1" name="TextBox 40"/>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3" name="TextBox 42"/>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4" name="TextBox 43"/>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5" name="TextBox 44"/>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7" name="Straight Connector 46"/>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9" name="Content Placeholder 6"/>
          <p:cNvSpPr>
            <a:spLocks noGrp="1"/>
          </p:cNvSpPr>
          <p:nvPr>
            <p:ph sz="quarter" idx="32"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0"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1" name="Content Placeholder 6"/>
          <p:cNvSpPr>
            <a:spLocks noGrp="1"/>
          </p:cNvSpPr>
          <p:nvPr>
            <p:ph sz="quarter" idx="33"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2" name="Content Placeholder 6"/>
          <p:cNvSpPr>
            <a:spLocks noGrp="1"/>
          </p:cNvSpPr>
          <p:nvPr>
            <p:ph sz="quarter" idx="34"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3" name="TextBox 52"/>
          <p:cNvSpPr txBox="1"/>
          <p:nvPr userDrawn="1"/>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54" name="TextBox 53"/>
          <p:cNvSpPr txBox="1"/>
          <p:nvPr userDrawn="1"/>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55" name="TextBox 54"/>
          <p:cNvSpPr txBox="1"/>
          <p:nvPr userDrawn="1"/>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6"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57"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1"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3" name="Text Placeholder 39"/>
          <p:cNvSpPr>
            <a:spLocks noGrp="1"/>
          </p:cNvSpPr>
          <p:nvPr>
            <p:ph type="body" sz="quarter" idx="35"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4" name="Text Placeholder 39"/>
          <p:cNvSpPr>
            <a:spLocks noGrp="1"/>
          </p:cNvSpPr>
          <p:nvPr>
            <p:ph type="body" sz="quarter" idx="36"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65" name="TextBox 6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66" name="TextBox 6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67" name="TextBox 6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68" name="TextBox 6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69" name="Text Placeholder 39"/>
          <p:cNvSpPr>
            <a:spLocks noGrp="1"/>
          </p:cNvSpPr>
          <p:nvPr>
            <p:ph type="body" sz="quarter" idx="37"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70" name="Text Placeholder 39"/>
          <p:cNvSpPr>
            <a:spLocks noGrp="1"/>
          </p:cNvSpPr>
          <p:nvPr>
            <p:ph type="body" sz="quarter" idx="38"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cxnSp>
        <p:nvCxnSpPr>
          <p:cNvPr id="71" name="Straight Connector 7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2"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73"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39037688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RO_Update_Concept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34052141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RO_Update_Prototype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24245184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RO_Update_Field Demonstration_3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40" name="Rectangle 39"/>
          <p:cNvSpPr/>
          <p:nvPr userDrawn="1"/>
        </p:nvSpPr>
        <p:spPr>
          <a:xfrm>
            <a:off x="10722429" y="76202"/>
            <a:ext cx="1266372" cy="5197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TextBox 40"/>
          <p:cNvSpPr txBox="1"/>
          <p:nvPr userDrawn="1"/>
        </p:nvSpPr>
        <p:spPr>
          <a:xfrm>
            <a:off x="10624462" y="123651"/>
            <a:ext cx="1469573" cy="415498"/>
          </a:xfrm>
          <a:prstGeom prst="rect">
            <a:avLst/>
          </a:prstGeom>
          <a:noFill/>
        </p:spPr>
        <p:txBody>
          <a:bodyPr wrap="square" rtlCol="0">
            <a:spAutoFit/>
          </a:bodyPr>
          <a:lstStyle/>
          <a:p>
            <a:pPr algn="ctr"/>
            <a:r>
              <a:rPr lang="en-US" sz="1050" b="0">
                <a:latin typeface="Tahoma" pitchFamily="34" charset="0"/>
                <a:ea typeface="Tahoma" pitchFamily="34" charset="0"/>
                <a:cs typeface="Tahoma" pitchFamily="34" charset="0"/>
              </a:rPr>
              <a:t>Field</a:t>
            </a:r>
          </a:p>
          <a:p>
            <a:pPr algn="ctr"/>
            <a:r>
              <a:rPr lang="en-US" sz="1050" b="0">
                <a:latin typeface="Tahoma" pitchFamily="34" charset="0"/>
                <a:ea typeface="Tahoma" pitchFamily="34" charset="0"/>
                <a:cs typeface="Tahoma" pitchFamily="34" charset="0"/>
              </a:rPr>
              <a:t>Demonstration</a:t>
            </a:r>
          </a:p>
        </p:txBody>
      </p:sp>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45" name="TextBox 44"/>
          <p:cNvSpPr txBox="1"/>
          <p:nvPr userDrawn="1"/>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47" name="TextBox 46"/>
          <p:cNvSpPr txBox="1"/>
          <p:nvPr userDrawn="1"/>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8" name="TextBox 47"/>
          <p:cNvSpPr txBox="1"/>
          <p:nvPr userDrawn="1"/>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49" name="TextBox 48"/>
          <p:cNvSpPr txBox="1"/>
          <p:nvPr userDrawn="1"/>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1" name="Straight Connector 5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5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3" name="Content Placeholder 6"/>
          <p:cNvSpPr>
            <a:spLocks noGrp="1"/>
          </p:cNvSpPr>
          <p:nvPr>
            <p:ph sz="quarter" idx="36"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37"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38"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57" name="TextBox 56"/>
          <p:cNvSpPr txBox="1"/>
          <p:nvPr userDrawn="1"/>
        </p:nvSpPr>
        <p:spPr>
          <a:xfrm>
            <a:off x="1" y="1124894"/>
            <a:ext cx="831849" cy="230832"/>
          </a:xfrm>
          <a:prstGeom prst="rect">
            <a:avLst/>
          </a:prstGeom>
          <a:noFill/>
        </p:spPr>
        <p:txBody>
          <a:bodyPr wrap="square" rtlCol="0">
            <a:spAutoFit/>
          </a:bodyPr>
          <a:lstStyle/>
          <a:p>
            <a:r>
              <a:rPr lang="en-US" sz="900">
                <a:latin typeface="+mn-lt"/>
              </a:rPr>
              <a:t>PE:</a:t>
            </a:r>
          </a:p>
        </p:txBody>
      </p:sp>
      <p:sp>
        <p:nvSpPr>
          <p:cNvPr id="58" name="TextBox 57"/>
          <p:cNvSpPr txBox="1"/>
          <p:nvPr userDrawn="1"/>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59" name="TextBox 58"/>
          <p:cNvSpPr txBox="1"/>
          <p:nvPr userDrawn="1"/>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60"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61"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62"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63"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4"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5"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6"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7"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8"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69" name="TextBox 68"/>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70" name="TextBox 69"/>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71" name="TextBox 70"/>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72" name="TextBox 71"/>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73"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4"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76" name="Text Placeholder 39"/>
          <p:cNvSpPr>
            <a:spLocks noGrp="1"/>
          </p:cNvSpPr>
          <p:nvPr>
            <p:ph type="body" sz="quarter" idx="39"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7" name="Text Placeholder 39"/>
          <p:cNvSpPr>
            <a:spLocks noGrp="1"/>
          </p:cNvSpPr>
          <p:nvPr>
            <p:ph type="body" sz="quarter" idx="40"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8" name="Text Placeholder 39"/>
          <p:cNvSpPr>
            <a:spLocks noGrp="1"/>
          </p:cNvSpPr>
          <p:nvPr>
            <p:ph type="body" sz="quarter" idx="41"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79" name="Text Placeholder 39"/>
          <p:cNvSpPr>
            <a:spLocks noGrp="1"/>
          </p:cNvSpPr>
          <p:nvPr>
            <p:ph type="body" sz="quarter" idx="42"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75" name="Straight Connector 74"/>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8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8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28362229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2603497" y="-1333497"/>
            <a:ext cx="6400803" cy="952500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0"/>
          </p:nvPr>
        </p:nvSpPr>
        <p:spPr>
          <a:xfrm rot="5400000">
            <a:off x="-2447443" y="3228446"/>
            <a:ext cx="5546817" cy="397933"/>
          </a:xfrm>
        </p:spPr>
        <p:txBody>
          <a:bodyPr/>
          <a:lstStyle/>
          <a:p>
            <a:pPr>
              <a:defRPr/>
            </a:pPr>
            <a:r>
              <a:rPr lang="en-US"/>
              <a:t>Distribution Statement</a:t>
            </a:r>
          </a:p>
        </p:txBody>
      </p:sp>
      <p:sp>
        <p:nvSpPr>
          <p:cNvPr id="4" name="Slide Number Placeholder 3"/>
          <p:cNvSpPr>
            <a:spLocks noGrp="1"/>
          </p:cNvSpPr>
          <p:nvPr>
            <p:ph type="sldNum" sz="quarter" idx="11"/>
          </p:nvPr>
        </p:nvSpPr>
        <p:spPr>
          <a:xfrm rot="5400000">
            <a:off x="56713" y="6309160"/>
            <a:ext cx="530038" cy="389469"/>
          </a:xfrm>
        </p:spPr>
        <p:txBody>
          <a:bodyPr/>
          <a:lstStyle/>
          <a:p>
            <a:pPr>
              <a:defRPr/>
            </a:pPr>
            <a:fld id="{231CC523-8BC6-4921-807A-66BD262F34AB}" type="slidenum">
              <a:rPr lang="en-US" smtClean="0"/>
              <a:pPr>
                <a:defRPr/>
              </a:pPr>
              <a:t>‹#›</a:t>
            </a:fld>
            <a:endParaRPr lang="en-US"/>
          </a:p>
        </p:txBody>
      </p:sp>
      <p:sp>
        <p:nvSpPr>
          <p:cNvPr id="6" name="Title 1"/>
          <p:cNvSpPr>
            <a:spLocks noGrp="1"/>
          </p:cNvSpPr>
          <p:nvPr>
            <p:ph type="ctrTitle"/>
          </p:nvPr>
        </p:nvSpPr>
        <p:spPr>
          <a:xfrm rot="5400000">
            <a:off x="8999540" y="3582991"/>
            <a:ext cx="5191125" cy="901700"/>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flipH="1">
            <a:off x="11022546" y="228601"/>
            <a:ext cx="2117"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1056250" y="264870"/>
            <a:ext cx="1085438" cy="873428"/>
          </a:xfrm>
          <a:prstGeom prst="rect">
            <a:avLst/>
          </a:prstGeom>
        </p:spPr>
      </p:pic>
    </p:spTree>
    <p:extLst>
      <p:ext uri="{BB962C8B-B14F-4D97-AF65-F5344CB8AC3E}">
        <p14:creationId xmlns:p14="http://schemas.microsoft.com/office/powerpoint/2010/main" val="11798047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667-C131-DA46-95F1-8C78E39EC710}"/>
              </a:ext>
            </a:extLst>
          </p:cNvPr>
          <p:cNvSpPr>
            <a:spLocks noGrp="1"/>
          </p:cNvSpPr>
          <p:nvPr>
            <p:ph type="title"/>
          </p:nvPr>
        </p:nvSpPr>
        <p:spPr>
          <a:xfrm>
            <a:off x="508001" y="41745"/>
            <a:ext cx="9520767" cy="6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7190A16-AF23-D246-AA23-F2835DC8A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6E194-3B9C-B341-B2C6-A0442B1B5A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E790E82-450F-5248-BBBE-6C429D5EC144}"/>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6A893495-3C66-DC42-8CAC-30D2AD210BDE}"/>
              </a:ext>
            </a:extLst>
          </p:cNvPr>
          <p:cNvSpPr>
            <a:spLocks noGrp="1"/>
          </p:cNvSpPr>
          <p:nvPr>
            <p:ph type="sldNum" sz="quarter" idx="12"/>
          </p:nvPr>
        </p:nvSpPr>
        <p:spPr/>
        <p:txBody>
          <a:bodyPr/>
          <a:lstStyle/>
          <a:p>
            <a:fld id="{A5BC2A5F-903D-4A5C-AC3E-9031D13319FA}" type="slidenum">
              <a:rPr lang="en-US" smtClean="0"/>
              <a:t>‹#›</a:t>
            </a:fld>
            <a:endParaRPr lang="en-US"/>
          </a:p>
        </p:txBody>
      </p:sp>
      <p:cxnSp>
        <p:nvCxnSpPr>
          <p:cNvPr id="7" name="Straight Connector 6">
            <a:extLst>
              <a:ext uri="{FF2B5EF4-FFF2-40B4-BE49-F238E27FC236}">
                <a16:creationId xmlns:a16="http://schemas.microsoft.com/office/drawing/2014/main" id="{86B71420-98D0-694B-BF18-AA5160C5424F}"/>
              </a:ext>
            </a:extLst>
          </p:cNvPr>
          <p:cNvCxnSpPr>
            <a:cxnSpLocks noChangeShapeType="1"/>
          </p:cNvCxnSpPr>
          <p:nvPr userDrawn="1"/>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822144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667-C131-DA46-95F1-8C78E39EC710}"/>
              </a:ext>
            </a:extLst>
          </p:cNvPr>
          <p:cNvSpPr>
            <a:spLocks noGrp="1"/>
          </p:cNvSpPr>
          <p:nvPr>
            <p:ph type="title"/>
          </p:nvPr>
        </p:nvSpPr>
        <p:spPr>
          <a:xfrm>
            <a:off x="508001" y="41745"/>
            <a:ext cx="9520767" cy="6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7190A16-AF23-D246-AA23-F2835DC8A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6E194-3B9C-B341-B2C6-A0442B1B5A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E790E82-450F-5248-BBBE-6C429D5EC144}"/>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6A893495-3C66-DC42-8CAC-30D2AD210BDE}"/>
              </a:ext>
            </a:extLst>
          </p:cNvPr>
          <p:cNvSpPr>
            <a:spLocks noGrp="1"/>
          </p:cNvSpPr>
          <p:nvPr>
            <p:ph type="sldNum" sz="quarter" idx="12"/>
          </p:nvPr>
        </p:nvSpPr>
        <p:spPr/>
        <p:txBody>
          <a:bodyPr/>
          <a:lstStyle/>
          <a:p>
            <a:fld id="{A5BC2A5F-903D-4A5C-AC3E-9031D13319FA}" type="slidenum">
              <a:rPr lang="en-US" smtClean="0"/>
              <a:t>‹#›</a:t>
            </a:fld>
            <a:endParaRPr lang="en-US"/>
          </a:p>
        </p:txBody>
      </p:sp>
    </p:spTree>
    <p:extLst>
      <p:ext uri="{BB962C8B-B14F-4D97-AF65-F5344CB8AC3E}">
        <p14:creationId xmlns:p14="http://schemas.microsoft.com/office/powerpoint/2010/main" val="3786215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47C70-1311-AA4D-86A9-8B0047EE068D}"/>
              </a:ext>
            </a:extLst>
          </p:cNvPr>
          <p:cNvSpPr>
            <a:spLocks noGrp="1"/>
          </p:cNvSpPr>
          <p:nvPr>
            <p:ph type="dt" sz="half" idx="10"/>
          </p:nvPr>
        </p:nvSpPr>
        <p:spPr>
          <a:xfrm>
            <a:off x="838200" y="6356350"/>
            <a:ext cx="2743200" cy="365125"/>
          </a:xfrm>
          <a:prstGeom prst="rect">
            <a:avLst/>
          </a:prstGeom>
        </p:spPr>
        <p:txBody>
          <a:bodyPr/>
          <a:lstStyle/>
          <a:p>
            <a:fld id="{BDDB26AB-1FC0-A047-A6EA-DD666E45194D}" type="datetimeFigureOut">
              <a:rPr lang="en-US" smtClean="0"/>
              <a:t>12/11/22</a:t>
            </a:fld>
            <a:endParaRPr lang="en-US"/>
          </a:p>
        </p:txBody>
      </p:sp>
      <p:sp>
        <p:nvSpPr>
          <p:cNvPr id="3" name="Footer Placeholder 2">
            <a:extLst>
              <a:ext uri="{FF2B5EF4-FFF2-40B4-BE49-F238E27FC236}">
                <a16:creationId xmlns:a16="http://schemas.microsoft.com/office/drawing/2014/main" id="{B5A6F3FB-46D5-854E-9757-9606979F166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28332FC-F78A-AE4E-81C7-143B842F9255}"/>
              </a:ext>
            </a:extLst>
          </p:cNvPr>
          <p:cNvSpPr>
            <a:spLocks noGrp="1"/>
          </p:cNvSpPr>
          <p:nvPr>
            <p:ph type="sldNum" sz="quarter" idx="12"/>
          </p:nvPr>
        </p:nvSpPr>
        <p:spPr>
          <a:xfrm>
            <a:off x="8610600" y="6356350"/>
            <a:ext cx="2743200" cy="365125"/>
          </a:xfrm>
          <a:prstGeom prst="rect">
            <a:avLst/>
          </a:prstGeom>
        </p:spPr>
        <p:txBody>
          <a:bodyPr/>
          <a:lstStyle/>
          <a:p>
            <a:fld id="{2CD46748-6359-CF49-95B0-67007E352AE5}" type="slidenum">
              <a:rPr lang="en-US" smtClean="0"/>
              <a:t>‹#›</a:t>
            </a:fld>
            <a:endParaRPr lang="en-US"/>
          </a:p>
        </p:txBody>
      </p:sp>
    </p:spTree>
    <p:extLst>
      <p:ext uri="{BB962C8B-B14F-4D97-AF65-F5344CB8AC3E}">
        <p14:creationId xmlns:p14="http://schemas.microsoft.com/office/powerpoint/2010/main" val="33735553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76FCC-138E-03EF-6C93-EB24F1A695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7BFCEF-5065-5A92-65FF-2F0E807C0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AF26B-D62D-4AEA-2540-C901F287D431}"/>
              </a:ext>
            </a:extLst>
          </p:cNvPr>
          <p:cNvSpPr>
            <a:spLocks noGrp="1"/>
          </p:cNvSpPr>
          <p:nvPr>
            <p:ph type="dt" sz="half" idx="10"/>
          </p:nvPr>
        </p:nvSpPr>
        <p:spPr/>
        <p:txBody>
          <a:bodyPr/>
          <a:lstStyle/>
          <a:p>
            <a:fld id="{D4CFBCFC-B2AD-204C-95EB-AF3F7DBE753A}" type="datetimeFigureOut">
              <a:rPr lang="en-US" smtClean="0"/>
              <a:t>12/11/22</a:t>
            </a:fld>
            <a:endParaRPr lang="en-US"/>
          </a:p>
        </p:txBody>
      </p:sp>
      <p:sp>
        <p:nvSpPr>
          <p:cNvPr id="5" name="Footer Placeholder 4">
            <a:extLst>
              <a:ext uri="{FF2B5EF4-FFF2-40B4-BE49-F238E27FC236}">
                <a16:creationId xmlns:a16="http://schemas.microsoft.com/office/drawing/2014/main" id="{59EC879A-DD4B-DB1C-2D5B-56A03AF27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F571F-AD61-52B6-70DB-86B55D979CB9}"/>
              </a:ext>
            </a:extLst>
          </p:cNvPr>
          <p:cNvSpPr>
            <a:spLocks noGrp="1"/>
          </p:cNvSpPr>
          <p:nvPr>
            <p:ph type="sldNum" sz="quarter" idx="12"/>
          </p:nvPr>
        </p:nvSpPr>
        <p:spPr/>
        <p:txBody>
          <a:bodyPr/>
          <a:lstStyle/>
          <a:p>
            <a:fld id="{5727D581-CBC2-B14D-9AEF-1742C1C36F81}" type="slidenum">
              <a:rPr lang="en-US" smtClean="0"/>
              <a:t>‹#›</a:t>
            </a:fld>
            <a:endParaRPr lang="en-US"/>
          </a:p>
        </p:txBody>
      </p:sp>
    </p:spTree>
    <p:extLst>
      <p:ext uri="{BB962C8B-B14F-4D97-AF65-F5344CB8AC3E}">
        <p14:creationId xmlns:p14="http://schemas.microsoft.com/office/powerpoint/2010/main" val="15475409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B618-BB46-788D-7868-CFF41D978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8C9B12-FADE-30A4-EA58-AA5501902F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B4BB5-836D-2CC4-5B08-567C3E6984D4}"/>
              </a:ext>
            </a:extLst>
          </p:cNvPr>
          <p:cNvSpPr>
            <a:spLocks noGrp="1"/>
          </p:cNvSpPr>
          <p:nvPr>
            <p:ph type="dt" sz="half" idx="10"/>
          </p:nvPr>
        </p:nvSpPr>
        <p:spPr/>
        <p:txBody>
          <a:bodyPr/>
          <a:lstStyle/>
          <a:p>
            <a:fld id="{D4CFBCFC-B2AD-204C-95EB-AF3F7DBE753A}" type="datetimeFigureOut">
              <a:rPr lang="en-US" smtClean="0"/>
              <a:t>12/11/22</a:t>
            </a:fld>
            <a:endParaRPr lang="en-US"/>
          </a:p>
        </p:txBody>
      </p:sp>
      <p:sp>
        <p:nvSpPr>
          <p:cNvPr id="5" name="Footer Placeholder 4">
            <a:extLst>
              <a:ext uri="{FF2B5EF4-FFF2-40B4-BE49-F238E27FC236}">
                <a16:creationId xmlns:a16="http://schemas.microsoft.com/office/drawing/2014/main" id="{1B57D5F9-C2DB-1D66-BBAF-B8DAD0ADE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3FDF1-3432-A1BB-74CE-DEE8D176F8ED}"/>
              </a:ext>
            </a:extLst>
          </p:cNvPr>
          <p:cNvSpPr>
            <a:spLocks noGrp="1"/>
          </p:cNvSpPr>
          <p:nvPr>
            <p:ph type="sldNum" sz="quarter" idx="12"/>
          </p:nvPr>
        </p:nvSpPr>
        <p:spPr/>
        <p:txBody>
          <a:bodyPr/>
          <a:lstStyle/>
          <a:p>
            <a:fld id="{5727D581-CBC2-B14D-9AEF-1742C1C36F81}" type="slidenum">
              <a:rPr lang="en-US" smtClean="0"/>
              <a:t>‹#›</a:t>
            </a:fld>
            <a:endParaRPr lang="en-US"/>
          </a:p>
        </p:txBody>
      </p:sp>
    </p:spTree>
    <p:extLst>
      <p:ext uri="{BB962C8B-B14F-4D97-AF65-F5344CB8AC3E}">
        <p14:creationId xmlns:p14="http://schemas.microsoft.com/office/powerpoint/2010/main" val="15385861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395E-FCFF-607F-25F2-8893FCCD82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D7060A-ABC6-B689-50AA-B949C4224F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23CD05-BBC6-8CD5-827D-E5D2C18ADF8F}"/>
              </a:ext>
            </a:extLst>
          </p:cNvPr>
          <p:cNvSpPr>
            <a:spLocks noGrp="1"/>
          </p:cNvSpPr>
          <p:nvPr>
            <p:ph type="dt" sz="half" idx="10"/>
          </p:nvPr>
        </p:nvSpPr>
        <p:spPr/>
        <p:txBody>
          <a:bodyPr/>
          <a:lstStyle/>
          <a:p>
            <a:fld id="{D4CFBCFC-B2AD-204C-95EB-AF3F7DBE753A}" type="datetimeFigureOut">
              <a:rPr lang="en-US" smtClean="0"/>
              <a:t>12/11/22</a:t>
            </a:fld>
            <a:endParaRPr lang="en-US"/>
          </a:p>
        </p:txBody>
      </p:sp>
      <p:sp>
        <p:nvSpPr>
          <p:cNvPr id="5" name="Footer Placeholder 4">
            <a:extLst>
              <a:ext uri="{FF2B5EF4-FFF2-40B4-BE49-F238E27FC236}">
                <a16:creationId xmlns:a16="http://schemas.microsoft.com/office/drawing/2014/main" id="{6833A329-656E-9377-D1CF-1DBFCD223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DE7491-2199-6081-B1E6-B126DE817B66}"/>
              </a:ext>
            </a:extLst>
          </p:cNvPr>
          <p:cNvSpPr>
            <a:spLocks noGrp="1"/>
          </p:cNvSpPr>
          <p:nvPr>
            <p:ph type="sldNum" sz="quarter" idx="12"/>
          </p:nvPr>
        </p:nvSpPr>
        <p:spPr/>
        <p:txBody>
          <a:bodyPr/>
          <a:lstStyle/>
          <a:p>
            <a:fld id="{5727D581-CBC2-B14D-9AEF-1742C1C36F81}" type="slidenum">
              <a:rPr lang="en-US" smtClean="0"/>
              <a:t>‹#›</a:t>
            </a:fld>
            <a:endParaRPr lang="en-US"/>
          </a:p>
        </p:txBody>
      </p:sp>
    </p:spTree>
    <p:extLst>
      <p:ext uri="{BB962C8B-B14F-4D97-AF65-F5344CB8AC3E}">
        <p14:creationId xmlns:p14="http://schemas.microsoft.com/office/powerpoint/2010/main" val="12099595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A16C-7D0A-5744-BD63-1240F92826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0462FA-A670-B72F-C6FC-FCF0C64AD5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41E51C-CA90-A765-36E5-6E1FEF2BDA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D6C8A4-5E42-267C-C98F-5DC59C76A1B6}"/>
              </a:ext>
            </a:extLst>
          </p:cNvPr>
          <p:cNvSpPr>
            <a:spLocks noGrp="1"/>
          </p:cNvSpPr>
          <p:nvPr>
            <p:ph type="dt" sz="half" idx="10"/>
          </p:nvPr>
        </p:nvSpPr>
        <p:spPr/>
        <p:txBody>
          <a:bodyPr/>
          <a:lstStyle/>
          <a:p>
            <a:fld id="{D4CFBCFC-B2AD-204C-95EB-AF3F7DBE753A}" type="datetimeFigureOut">
              <a:rPr lang="en-US" smtClean="0"/>
              <a:t>12/11/22</a:t>
            </a:fld>
            <a:endParaRPr lang="en-US"/>
          </a:p>
        </p:txBody>
      </p:sp>
      <p:sp>
        <p:nvSpPr>
          <p:cNvPr id="6" name="Footer Placeholder 5">
            <a:extLst>
              <a:ext uri="{FF2B5EF4-FFF2-40B4-BE49-F238E27FC236}">
                <a16:creationId xmlns:a16="http://schemas.microsoft.com/office/drawing/2014/main" id="{6CBD2017-980F-A59A-D247-FEEBCAC9A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B5230-E2AB-A4A3-4E56-0F414163302A}"/>
              </a:ext>
            </a:extLst>
          </p:cNvPr>
          <p:cNvSpPr>
            <a:spLocks noGrp="1"/>
          </p:cNvSpPr>
          <p:nvPr>
            <p:ph type="sldNum" sz="quarter" idx="12"/>
          </p:nvPr>
        </p:nvSpPr>
        <p:spPr/>
        <p:txBody>
          <a:bodyPr/>
          <a:lstStyle/>
          <a:p>
            <a:fld id="{5727D581-CBC2-B14D-9AEF-1742C1C36F81}" type="slidenum">
              <a:rPr lang="en-US" smtClean="0"/>
              <a:t>‹#›</a:t>
            </a:fld>
            <a:endParaRPr lang="en-US"/>
          </a:p>
        </p:txBody>
      </p:sp>
    </p:spTree>
    <p:extLst>
      <p:ext uri="{BB962C8B-B14F-4D97-AF65-F5344CB8AC3E}">
        <p14:creationId xmlns:p14="http://schemas.microsoft.com/office/powerpoint/2010/main" val="21805496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483EB-89E8-F579-7E2E-D0C4F948E9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CFDC9E-8CC3-1B1B-00EE-36C6F61298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CDC272-CBA9-4D58-5C29-075B0FE749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83F1C2-2446-F9E5-53E0-832C9023B9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C3AC80-BB7F-2ED0-01C2-550FBDCAD4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46A3C9-9EDB-791C-83B5-6B3CD84A2D7D}"/>
              </a:ext>
            </a:extLst>
          </p:cNvPr>
          <p:cNvSpPr>
            <a:spLocks noGrp="1"/>
          </p:cNvSpPr>
          <p:nvPr>
            <p:ph type="dt" sz="half" idx="10"/>
          </p:nvPr>
        </p:nvSpPr>
        <p:spPr/>
        <p:txBody>
          <a:bodyPr/>
          <a:lstStyle/>
          <a:p>
            <a:fld id="{D4CFBCFC-B2AD-204C-95EB-AF3F7DBE753A}" type="datetimeFigureOut">
              <a:rPr lang="en-US" smtClean="0"/>
              <a:t>12/11/22</a:t>
            </a:fld>
            <a:endParaRPr lang="en-US"/>
          </a:p>
        </p:txBody>
      </p:sp>
      <p:sp>
        <p:nvSpPr>
          <p:cNvPr id="8" name="Footer Placeholder 7">
            <a:extLst>
              <a:ext uri="{FF2B5EF4-FFF2-40B4-BE49-F238E27FC236}">
                <a16:creationId xmlns:a16="http://schemas.microsoft.com/office/drawing/2014/main" id="{CB8CD690-128E-6192-B29B-BF6A8B4AC5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10E0A6-8FAB-D4B1-52E7-75111C615547}"/>
              </a:ext>
            </a:extLst>
          </p:cNvPr>
          <p:cNvSpPr>
            <a:spLocks noGrp="1"/>
          </p:cNvSpPr>
          <p:nvPr>
            <p:ph type="sldNum" sz="quarter" idx="12"/>
          </p:nvPr>
        </p:nvSpPr>
        <p:spPr/>
        <p:txBody>
          <a:bodyPr/>
          <a:lstStyle/>
          <a:p>
            <a:fld id="{5727D581-CBC2-B14D-9AEF-1742C1C36F81}" type="slidenum">
              <a:rPr lang="en-US" smtClean="0"/>
              <a:t>‹#›</a:t>
            </a:fld>
            <a:endParaRPr lang="en-US"/>
          </a:p>
        </p:txBody>
      </p:sp>
    </p:spTree>
    <p:extLst>
      <p:ext uri="{BB962C8B-B14F-4D97-AF65-F5344CB8AC3E}">
        <p14:creationId xmlns:p14="http://schemas.microsoft.com/office/powerpoint/2010/main" val="27593247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3BAB-8D62-0476-7B97-DBE8FB179F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D0085-9528-3F18-6E61-7BE042DB9CE3}"/>
              </a:ext>
            </a:extLst>
          </p:cNvPr>
          <p:cNvSpPr>
            <a:spLocks noGrp="1"/>
          </p:cNvSpPr>
          <p:nvPr>
            <p:ph type="dt" sz="half" idx="10"/>
          </p:nvPr>
        </p:nvSpPr>
        <p:spPr/>
        <p:txBody>
          <a:bodyPr/>
          <a:lstStyle/>
          <a:p>
            <a:fld id="{D4CFBCFC-B2AD-204C-95EB-AF3F7DBE753A}" type="datetimeFigureOut">
              <a:rPr lang="en-US" smtClean="0"/>
              <a:t>12/11/22</a:t>
            </a:fld>
            <a:endParaRPr lang="en-US"/>
          </a:p>
        </p:txBody>
      </p:sp>
      <p:sp>
        <p:nvSpPr>
          <p:cNvPr id="4" name="Footer Placeholder 3">
            <a:extLst>
              <a:ext uri="{FF2B5EF4-FFF2-40B4-BE49-F238E27FC236}">
                <a16:creationId xmlns:a16="http://schemas.microsoft.com/office/drawing/2014/main" id="{A3478A0D-3EA9-2C6C-A75F-B57EB16DA6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FC3287-E537-8E56-ACA3-5D3C452DD84C}"/>
              </a:ext>
            </a:extLst>
          </p:cNvPr>
          <p:cNvSpPr>
            <a:spLocks noGrp="1"/>
          </p:cNvSpPr>
          <p:nvPr>
            <p:ph type="sldNum" sz="quarter" idx="12"/>
          </p:nvPr>
        </p:nvSpPr>
        <p:spPr/>
        <p:txBody>
          <a:bodyPr/>
          <a:lstStyle/>
          <a:p>
            <a:fld id="{5727D581-CBC2-B14D-9AEF-1742C1C36F81}" type="slidenum">
              <a:rPr lang="en-US" smtClean="0"/>
              <a:t>‹#›</a:t>
            </a:fld>
            <a:endParaRPr lang="en-US"/>
          </a:p>
        </p:txBody>
      </p:sp>
    </p:spTree>
    <p:extLst>
      <p:ext uri="{BB962C8B-B14F-4D97-AF65-F5344CB8AC3E}">
        <p14:creationId xmlns:p14="http://schemas.microsoft.com/office/powerpoint/2010/main" val="7487016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9C0BD0-7B6E-21C9-7618-519B73B8BB81}"/>
              </a:ext>
            </a:extLst>
          </p:cNvPr>
          <p:cNvSpPr>
            <a:spLocks noGrp="1"/>
          </p:cNvSpPr>
          <p:nvPr>
            <p:ph type="dt" sz="half" idx="10"/>
          </p:nvPr>
        </p:nvSpPr>
        <p:spPr/>
        <p:txBody>
          <a:bodyPr/>
          <a:lstStyle/>
          <a:p>
            <a:fld id="{D4CFBCFC-B2AD-204C-95EB-AF3F7DBE753A}" type="datetimeFigureOut">
              <a:rPr lang="en-US" smtClean="0"/>
              <a:t>12/11/22</a:t>
            </a:fld>
            <a:endParaRPr lang="en-US"/>
          </a:p>
        </p:txBody>
      </p:sp>
      <p:sp>
        <p:nvSpPr>
          <p:cNvPr id="3" name="Footer Placeholder 2">
            <a:extLst>
              <a:ext uri="{FF2B5EF4-FFF2-40B4-BE49-F238E27FC236}">
                <a16:creationId xmlns:a16="http://schemas.microsoft.com/office/drawing/2014/main" id="{290C4E31-C47F-D02B-3155-90B9AC3558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AAC2D0-181C-A16C-7E00-4C663DF4328D}"/>
              </a:ext>
            </a:extLst>
          </p:cNvPr>
          <p:cNvSpPr>
            <a:spLocks noGrp="1"/>
          </p:cNvSpPr>
          <p:nvPr>
            <p:ph type="sldNum" sz="quarter" idx="12"/>
          </p:nvPr>
        </p:nvSpPr>
        <p:spPr/>
        <p:txBody>
          <a:bodyPr/>
          <a:lstStyle/>
          <a:p>
            <a:fld id="{5727D581-CBC2-B14D-9AEF-1742C1C36F81}" type="slidenum">
              <a:rPr lang="en-US" smtClean="0"/>
              <a:t>‹#›</a:t>
            </a:fld>
            <a:endParaRPr lang="en-US"/>
          </a:p>
        </p:txBody>
      </p:sp>
    </p:spTree>
    <p:extLst>
      <p:ext uri="{BB962C8B-B14F-4D97-AF65-F5344CB8AC3E}">
        <p14:creationId xmlns:p14="http://schemas.microsoft.com/office/powerpoint/2010/main" val="24386688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9908-5F1F-4D4C-086F-98F0F4874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99DF9C-DD29-476C-BA63-5FF9DE0F5E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A06840-49D0-216A-351D-E10E657DF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1C9103-7174-E643-151B-AC5162D41548}"/>
              </a:ext>
            </a:extLst>
          </p:cNvPr>
          <p:cNvSpPr>
            <a:spLocks noGrp="1"/>
          </p:cNvSpPr>
          <p:nvPr>
            <p:ph type="dt" sz="half" idx="10"/>
          </p:nvPr>
        </p:nvSpPr>
        <p:spPr/>
        <p:txBody>
          <a:bodyPr/>
          <a:lstStyle/>
          <a:p>
            <a:fld id="{D4CFBCFC-B2AD-204C-95EB-AF3F7DBE753A}" type="datetimeFigureOut">
              <a:rPr lang="en-US" smtClean="0"/>
              <a:t>12/11/22</a:t>
            </a:fld>
            <a:endParaRPr lang="en-US"/>
          </a:p>
        </p:txBody>
      </p:sp>
      <p:sp>
        <p:nvSpPr>
          <p:cNvPr id="6" name="Footer Placeholder 5">
            <a:extLst>
              <a:ext uri="{FF2B5EF4-FFF2-40B4-BE49-F238E27FC236}">
                <a16:creationId xmlns:a16="http://schemas.microsoft.com/office/drawing/2014/main" id="{EAD37FE0-0790-8AC7-2994-836718B2CE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7B14F-F086-356F-6C81-765363226919}"/>
              </a:ext>
            </a:extLst>
          </p:cNvPr>
          <p:cNvSpPr>
            <a:spLocks noGrp="1"/>
          </p:cNvSpPr>
          <p:nvPr>
            <p:ph type="sldNum" sz="quarter" idx="12"/>
          </p:nvPr>
        </p:nvSpPr>
        <p:spPr/>
        <p:txBody>
          <a:bodyPr/>
          <a:lstStyle/>
          <a:p>
            <a:fld id="{5727D581-CBC2-B14D-9AEF-1742C1C36F81}" type="slidenum">
              <a:rPr lang="en-US" smtClean="0"/>
              <a:t>‹#›</a:t>
            </a:fld>
            <a:endParaRPr lang="en-US"/>
          </a:p>
        </p:txBody>
      </p:sp>
    </p:spTree>
    <p:extLst>
      <p:ext uri="{BB962C8B-B14F-4D97-AF65-F5344CB8AC3E}">
        <p14:creationId xmlns:p14="http://schemas.microsoft.com/office/powerpoint/2010/main" val="1044843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4D708-80FA-F5D2-A05F-2730D8A945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C0EC2B-B7EB-B92F-B7CE-564AE8510C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6CAEB9-6FE8-B942-A871-9670DF18D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66567-A9B9-E9C9-CF65-FCBD751B3703}"/>
              </a:ext>
            </a:extLst>
          </p:cNvPr>
          <p:cNvSpPr>
            <a:spLocks noGrp="1"/>
          </p:cNvSpPr>
          <p:nvPr>
            <p:ph type="dt" sz="half" idx="10"/>
          </p:nvPr>
        </p:nvSpPr>
        <p:spPr/>
        <p:txBody>
          <a:bodyPr/>
          <a:lstStyle/>
          <a:p>
            <a:fld id="{D4CFBCFC-B2AD-204C-95EB-AF3F7DBE753A}" type="datetimeFigureOut">
              <a:rPr lang="en-US" smtClean="0"/>
              <a:t>12/11/22</a:t>
            </a:fld>
            <a:endParaRPr lang="en-US"/>
          </a:p>
        </p:txBody>
      </p:sp>
      <p:sp>
        <p:nvSpPr>
          <p:cNvPr id="6" name="Footer Placeholder 5">
            <a:extLst>
              <a:ext uri="{FF2B5EF4-FFF2-40B4-BE49-F238E27FC236}">
                <a16:creationId xmlns:a16="http://schemas.microsoft.com/office/drawing/2014/main" id="{6D8264B3-D7D4-F3A3-1413-B76E1DA78A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EDCF74-AC27-5AA8-7ED2-8FABA0B9A02B}"/>
              </a:ext>
            </a:extLst>
          </p:cNvPr>
          <p:cNvSpPr>
            <a:spLocks noGrp="1"/>
          </p:cNvSpPr>
          <p:nvPr>
            <p:ph type="sldNum" sz="quarter" idx="12"/>
          </p:nvPr>
        </p:nvSpPr>
        <p:spPr/>
        <p:txBody>
          <a:bodyPr/>
          <a:lstStyle/>
          <a:p>
            <a:fld id="{5727D581-CBC2-B14D-9AEF-1742C1C36F81}" type="slidenum">
              <a:rPr lang="en-US" smtClean="0"/>
              <a:t>‹#›</a:t>
            </a:fld>
            <a:endParaRPr lang="en-US"/>
          </a:p>
        </p:txBody>
      </p:sp>
    </p:spTree>
    <p:extLst>
      <p:ext uri="{BB962C8B-B14F-4D97-AF65-F5344CB8AC3E}">
        <p14:creationId xmlns:p14="http://schemas.microsoft.com/office/powerpoint/2010/main" val="22035220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23DD-6FC0-61C0-28C9-CCF854F4F5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1FEA83-8FFC-8ACC-6004-6B90D92700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8587F-B24B-DDCE-1E1D-9D1BDE41E195}"/>
              </a:ext>
            </a:extLst>
          </p:cNvPr>
          <p:cNvSpPr>
            <a:spLocks noGrp="1"/>
          </p:cNvSpPr>
          <p:nvPr>
            <p:ph type="dt" sz="half" idx="10"/>
          </p:nvPr>
        </p:nvSpPr>
        <p:spPr/>
        <p:txBody>
          <a:bodyPr/>
          <a:lstStyle/>
          <a:p>
            <a:fld id="{D4CFBCFC-B2AD-204C-95EB-AF3F7DBE753A}" type="datetimeFigureOut">
              <a:rPr lang="en-US" smtClean="0"/>
              <a:t>12/11/22</a:t>
            </a:fld>
            <a:endParaRPr lang="en-US"/>
          </a:p>
        </p:txBody>
      </p:sp>
      <p:sp>
        <p:nvSpPr>
          <p:cNvPr id="5" name="Footer Placeholder 4">
            <a:extLst>
              <a:ext uri="{FF2B5EF4-FFF2-40B4-BE49-F238E27FC236}">
                <a16:creationId xmlns:a16="http://schemas.microsoft.com/office/drawing/2014/main" id="{58E1E4AA-B30F-5FC1-95F4-F291F34F6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A1223-2D14-49B4-D997-28EE9E65D24E}"/>
              </a:ext>
            </a:extLst>
          </p:cNvPr>
          <p:cNvSpPr>
            <a:spLocks noGrp="1"/>
          </p:cNvSpPr>
          <p:nvPr>
            <p:ph type="sldNum" sz="quarter" idx="12"/>
          </p:nvPr>
        </p:nvSpPr>
        <p:spPr/>
        <p:txBody>
          <a:bodyPr/>
          <a:lstStyle/>
          <a:p>
            <a:fld id="{5727D581-CBC2-B14D-9AEF-1742C1C36F81}" type="slidenum">
              <a:rPr lang="en-US" smtClean="0"/>
              <a:t>‹#›</a:t>
            </a:fld>
            <a:endParaRPr lang="en-US"/>
          </a:p>
        </p:txBody>
      </p:sp>
    </p:spTree>
    <p:extLst>
      <p:ext uri="{BB962C8B-B14F-4D97-AF65-F5344CB8AC3E}">
        <p14:creationId xmlns:p14="http://schemas.microsoft.com/office/powerpoint/2010/main" val="99845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8C790-1F59-EF46-AED1-93CE4E0022A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8407DF-7661-7547-B2C7-6055BA5F71D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BA551-5F26-824D-80EB-BEFA876DD85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7DECED-B023-9542-BC47-DB287FD9CD66}"/>
              </a:ext>
            </a:extLst>
          </p:cNvPr>
          <p:cNvSpPr>
            <a:spLocks noGrp="1"/>
          </p:cNvSpPr>
          <p:nvPr>
            <p:ph type="dt" sz="half" idx="10"/>
          </p:nvPr>
        </p:nvSpPr>
        <p:spPr>
          <a:xfrm>
            <a:off x="838200" y="6356350"/>
            <a:ext cx="2743200" cy="365125"/>
          </a:xfrm>
          <a:prstGeom prst="rect">
            <a:avLst/>
          </a:prstGeom>
        </p:spPr>
        <p:txBody>
          <a:bodyPr/>
          <a:lstStyle/>
          <a:p>
            <a:fld id="{BDDB26AB-1FC0-A047-A6EA-DD666E45194D}" type="datetimeFigureOut">
              <a:rPr lang="en-US" smtClean="0"/>
              <a:t>12/11/22</a:t>
            </a:fld>
            <a:endParaRPr lang="en-US"/>
          </a:p>
        </p:txBody>
      </p:sp>
      <p:sp>
        <p:nvSpPr>
          <p:cNvPr id="6" name="Footer Placeholder 5">
            <a:extLst>
              <a:ext uri="{FF2B5EF4-FFF2-40B4-BE49-F238E27FC236}">
                <a16:creationId xmlns:a16="http://schemas.microsoft.com/office/drawing/2014/main" id="{75CFC768-E5B5-4045-B72B-FA1F57972B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46A6062-46A2-424B-9837-6C8334703706}"/>
              </a:ext>
            </a:extLst>
          </p:cNvPr>
          <p:cNvSpPr>
            <a:spLocks noGrp="1"/>
          </p:cNvSpPr>
          <p:nvPr>
            <p:ph type="sldNum" sz="quarter" idx="12"/>
          </p:nvPr>
        </p:nvSpPr>
        <p:spPr>
          <a:xfrm>
            <a:off x="8610600" y="6356350"/>
            <a:ext cx="2743200" cy="365125"/>
          </a:xfrm>
          <a:prstGeom prst="rect">
            <a:avLst/>
          </a:prstGeom>
        </p:spPr>
        <p:txBody>
          <a:bodyPr/>
          <a:lstStyle/>
          <a:p>
            <a:fld id="{2CD46748-6359-CF49-95B0-67007E352AE5}" type="slidenum">
              <a:rPr lang="en-US" smtClean="0"/>
              <a:t>‹#›</a:t>
            </a:fld>
            <a:endParaRPr lang="en-US"/>
          </a:p>
        </p:txBody>
      </p:sp>
    </p:spTree>
    <p:extLst>
      <p:ext uri="{BB962C8B-B14F-4D97-AF65-F5344CB8AC3E}">
        <p14:creationId xmlns:p14="http://schemas.microsoft.com/office/powerpoint/2010/main" val="5695044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FAB691-7072-6DF6-C630-D2C10CA48B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AED65-177C-DBD8-BFAC-02F5D674BE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286B8A-9907-506A-BCD3-33C9623BB334}"/>
              </a:ext>
            </a:extLst>
          </p:cNvPr>
          <p:cNvSpPr>
            <a:spLocks noGrp="1"/>
          </p:cNvSpPr>
          <p:nvPr>
            <p:ph type="dt" sz="half" idx="10"/>
          </p:nvPr>
        </p:nvSpPr>
        <p:spPr/>
        <p:txBody>
          <a:bodyPr/>
          <a:lstStyle/>
          <a:p>
            <a:fld id="{D4CFBCFC-B2AD-204C-95EB-AF3F7DBE753A}" type="datetimeFigureOut">
              <a:rPr lang="en-US" smtClean="0"/>
              <a:t>12/11/22</a:t>
            </a:fld>
            <a:endParaRPr lang="en-US"/>
          </a:p>
        </p:txBody>
      </p:sp>
      <p:sp>
        <p:nvSpPr>
          <p:cNvPr id="5" name="Footer Placeholder 4">
            <a:extLst>
              <a:ext uri="{FF2B5EF4-FFF2-40B4-BE49-F238E27FC236}">
                <a16:creationId xmlns:a16="http://schemas.microsoft.com/office/drawing/2014/main" id="{D0A349B3-3895-CFF3-14CF-6F29CDD46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DFA34-C1D2-D415-99A6-1759801DFC7F}"/>
              </a:ext>
            </a:extLst>
          </p:cNvPr>
          <p:cNvSpPr>
            <a:spLocks noGrp="1"/>
          </p:cNvSpPr>
          <p:nvPr>
            <p:ph type="sldNum" sz="quarter" idx="12"/>
          </p:nvPr>
        </p:nvSpPr>
        <p:spPr/>
        <p:txBody>
          <a:bodyPr/>
          <a:lstStyle/>
          <a:p>
            <a:fld id="{5727D581-CBC2-B14D-9AEF-1742C1C36F81}" type="slidenum">
              <a:rPr lang="en-US" smtClean="0"/>
              <a:t>‹#›</a:t>
            </a:fld>
            <a:endParaRPr lang="en-US"/>
          </a:p>
        </p:txBody>
      </p:sp>
    </p:spTree>
    <p:extLst>
      <p:ext uri="{BB962C8B-B14F-4D97-AF65-F5344CB8AC3E}">
        <p14:creationId xmlns:p14="http://schemas.microsoft.com/office/powerpoint/2010/main" val="14688969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Title 1"/>
          <p:cNvSpPr>
            <a:spLocks noGrp="1"/>
          </p:cNvSpPr>
          <p:nvPr>
            <p:ph type="ctrTitle"/>
          </p:nvPr>
        </p:nvSpPr>
        <p:spPr>
          <a:xfrm>
            <a:off x="910167" y="1456511"/>
            <a:ext cx="103632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a:t>Click to edit Master title style</a:t>
            </a:r>
          </a:p>
        </p:txBody>
      </p:sp>
      <p:sp>
        <p:nvSpPr>
          <p:cNvPr id="6" name="Subtitle 2"/>
          <p:cNvSpPr>
            <a:spLocks noGrp="1"/>
          </p:cNvSpPr>
          <p:nvPr>
            <p:ph type="subTitle" idx="1" hasCustomPrompt="1"/>
          </p:nvPr>
        </p:nvSpPr>
        <p:spPr>
          <a:xfrm>
            <a:off x="1828800" y="2057400"/>
            <a:ext cx="8534400" cy="1752600"/>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add briefer names</a:t>
            </a:r>
          </a:p>
        </p:txBody>
      </p:sp>
      <p:cxnSp>
        <p:nvCxnSpPr>
          <p:cNvPr id="7" name="Straight Connector 6"/>
          <p:cNvCxnSpPr>
            <a:cxnSpLocks noChangeShapeType="1"/>
          </p:cNvCxnSpPr>
          <p:nvPr/>
        </p:nvCxnSpPr>
        <p:spPr bwMode="auto">
          <a:xfrm>
            <a:off x="508000" y="19796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68374" y="5226161"/>
            <a:ext cx="1655255" cy="749220"/>
          </a:xfrm>
          <a:prstGeom prst="rect">
            <a:avLst/>
          </a:prstGeom>
        </p:spPr>
      </p:pic>
      <p:sp>
        <p:nvSpPr>
          <p:cNvPr id="9" name="Text Placeholder 8"/>
          <p:cNvSpPr>
            <a:spLocks noGrp="1"/>
          </p:cNvSpPr>
          <p:nvPr>
            <p:ph type="body" sz="quarter" idx="12" hasCustomPrompt="1"/>
          </p:nvPr>
        </p:nvSpPr>
        <p:spPr>
          <a:xfrm>
            <a:off x="1834195" y="4049487"/>
            <a:ext cx="8524567" cy="720221"/>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“Briefing prepared for”</a:t>
            </a:r>
          </a:p>
        </p:txBody>
      </p:sp>
      <p:sp>
        <p:nvSpPr>
          <p:cNvPr id="11" name="Text Placeholder 10"/>
          <p:cNvSpPr>
            <a:spLocks noGrp="1"/>
          </p:cNvSpPr>
          <p:nvPr>
            <p:ph type="body" sz="quarter" idx="13" hasCustomPrompt="1"/>
          </p:nvPr>
        </p:nvSpPr>
        <p:spPr>
          <a:xfrm>
            <a:off x="3653367" y="4790049"/>
            <a:ext cx="4876799" cy="322825"/>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Date</a:t>
            </a:r>
          </a:p>
        </p:txBody>
      </p:sp>
    </p:spTree>
    <p:extLst>
      <p:ext uri="{BB962C8B-B14F-4D97-AF65-F5344CB8AC3E}">
        <p14:creationId xmlns:p14="http://schemas.microsoft.com/office/powerpoint/2010/main" val="19033587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465070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914400" y="3352798"/>
            <a:ext cx="10363200" cy="465138"/>
          </a:xfrm>
        </p:spPr>
        <p:txBody>
          <a:bodyPr/>
          <a:lstStyle>
            <a:lvl1pPr algn="ctr">
              <a:defRPr sz="1800">
                <a:solidFill>
                  <a:schemeClr val="bg1">
                    <a:lumMod val="65000"/>
                  </a:schemeClr>
                </a:solidFill>
              </a:defRPr>
            </a:lvl1pPr>
          </a:lstStyle>
          <a:p>
            <a:pPr lvl="0"/>
            <a:r>
              <a:rPr lang="en-US"/>
              <a:t>Click to add subtitle</a:t>
            </a:r>
          </a:p>
        </p:txBody>
      </p:sp>
    </p:spTree>
    <p:extLst>
      <p:ext uri="{BB962C8B-B14F-4D97-AF65-F5344CB8AC3E}">
        <p14:creationId xmlns:p14="http://schemas.microsoft.com/office/powerpoint/2010/main" val="14122632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Title 1"/>
          <p:cNvSpPr>
            <a:spLocks noGrp="1"/>
          </p:cNvSpPr>
          <p:nvPr>
            <p:ph type="ctrTitle" hasCustomPrompt="1"/>
          </p:nvPr>
        </p:nvSpPr>
        <p:spPr>
          <a:xfrm>
            <a:off x="876300" y="4329372"/>
            <a:ext cx="10363200" cy="1461828"/>
          </a:xfrm>
        </p:spPr>
        <p:txBody>
          <a:bodyPr anchor="t"/>
          <a:lstStyle>
            <a:lvl1pPr algn="l">
              <a:defRPr sz="2400" b="1" baseline="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p:nvCxnSpPr>
        <p:spPr bwMode="auto">
          <a:xfrm>
            <a:off x="508000" y="4341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629" y="2954111"/>
            <a:ext cx="10363200" cy="1379538"/>
          </a:xfrm>
        </p:spPr>
        <p:txBody>
          <a:bodyPr anchor="b"/>
          <a:lstStyle>
            <a:lvl1pPr algn="l">
              <a:defRPr sz="18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14378083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Content Placeholder 10"/>
          <p:cNvSpPr>
            <a:spLocks noGrp="1"/>
          </p:cNvSpPr>
          <p:nvPr>
            <p:ph sz="quarter" idx="13"/>
          </p:nvPr>
        </p:nvSpPr>
        <p:spPr>
          <a:xfrm>
            <a:off x="558800" y="1143000"/>
            <a:ext cx="110744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ctrTitle"/>
          </p:nvPr>
        </p:nvSpPr>
        <p:spPr>
          <a:xfrm>
            <a:off x="2163234"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633921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cxnSp>
        <p:nvCxnSpPr>
          <p:cNvPr id="6" name="Straight Connector 5"/>
          <p:cNvCxnSpPr>
            <a:cxnSpLocks noChangeShapeType="1"/>
          </p:cNvCxnSpPr>
          <p:nvPr/>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itle 1"/>
          <p:cNvSpPr>
            <a:spLocks noGrp="1"/>
          </p:cNvSpPr>
          <p:nvPr>
            <p:ph type="ctrTitle"/>
          </p:nvPr>
        </p:nvSpPr>
        <p:spPr>
          <a:xfrm>
            <a:off x="2163234"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22631303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Content Placeholder 2"/>
          <p:cNvSpPr>
            <a:spLocks noGrp="1"/>
          </p:cNvSpPr>
          <p:nvPr>
            <p:ph sz="quarter" idx="13"/>
          </p:nvPr>
        </p:nvSpPr>
        <p:spPr>
          <a:xfrm>
            <a:off x="609600" y="10668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09600" y="35814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a:cxnSpLocks noChangeShapeType="1"/>
          </p:cNvCxnSpPr>
          <p:nvPr/>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1172029" y="149352"/>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22107910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Content Placeholder 2"/>
          <p:cNvSpPr>
            <a:spLocks noGrp="1"/>
          </p:cNvSpPr>
          <p:nvPr>
            <p:ph sz="quarter" idx="13"/>
          </p:nvPr>
        </p:nvSpPr>
        <p:spPr>
          <a:xfrm>
            <a:off x="609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7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a:cxnSpLocks noChangeShapeType="1"/>
          </p:cNvCxnSpPr>
          <p:nvPr/>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ctrTitle"/>
          </p:nvPr>
        </p:nvSpPr>
        <p:spPr>
          <a:xfrm>
            <a:off x="2163233" y="151418"/>
            <a:ext cx="95207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37113126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Content Placeholder 2"/>
          <p:cNvSpPr>
            <a:spLocks noGrp="1"/>
          </p:cNvSpPr>
          <p:nvPr>
            <p:ph sz="quarter" idx="13"/>
          </p:nvPr>
        </p:nvSpPr>
        <p:spPr>
          <a:xfrm>
            <a:off x="6096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43688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81280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a:cxnSpLocks noChangeShapeType="1"/>
          </p:cNvCxnSpPr>
          <p:nvPr/>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2163805" y="151418"/>
            <a:ext cx="952019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3709040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6D10-FD9B-ED43-AE75-B8D473673B9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3E4976-97EF-0845-9EEB-B4473B3E50F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742F15-FBC7-854E-B1CE-4C3959400E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7013F-5F1F-CD46-A4D3-28E8BAA4EE07}"/>
              </a:ext>
            </a:extLst>
          </p:cNvPr>
          <p:cNvSpPr>
            <a:spLocks noGrp="1"/>
          </p:cNvSpPr>
          <p:nvPr>
            <p:ph type="dt" sz="half" idx="10"/>
          </p:nvPr>
        </p:nvSpPr>
        <p:spPr>
          <a:xfrm>
            <a:off x="838200" y="6356350"/>
            <a:ext cx="2743200" cy="365125"/>
          </a:xfrm>
          <a:prstGeom prst="rect">
            <a:avLst/>
          </a:prstGeom>
        </p:spPr>
        <p:txBody>
          <a:bodyPr/>
          <a:lstStyle/>
          <a:p>
            <a:fld id="{BDDB26AB-1FC0-A047-A6EA-DD666E45194D}" type="datetimeFigureOut">
              <a:rPr lang="en-US" smtClean="0"/>
              <a:t>12/11/22</a:t>
            </a:fld>
            <a:endParaRPr lang="en-US"/>
          </a:p>
        </p:txBody>
      </p:sp>
      <p:sp>
        <p:nvSpPr>
          <p:cNvPr id="6" name="Footer Placeholder 5">
            <a:extLst>
              <a:ext uri="{FF2B5EF4-FFF2-40B4-BE49-F238E27FC236}">
                <a16:creationId xmlns:a16="http://schemas.microsoft.com/office/drawing/2014/main" id="{AF95D572-E9A8-C545-8F38-3EAD6B639DA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DDEB716-444D-D94E-95DA-7E9CC1196245}"/>
              </a:ext>
            </a:extLst>
          </p:cNvPr>
          <p:cNvSpPr>
            <a:spLocks noGrp="1"/>
          </p:cNvSpPr>
          <p:nvPr>
            <p:ph type="sldNum" sz="quarter" idx="12"/>
          </p:nvPr>
        </p:nvSpPr>
        <p:spPr>
          <a:xfrm>
            <a:off x="8610600" y="6356350"/>
            <a:ext cx="2743200" cy="365125"/>
          </a:xfrm>
          <a:prstGeom prst="rect">
            <a:avLst/>
          </a:prstGeom>
        </p:spPr>
        <p:txBody>
          <a:bodyPr/>
          <a:lstStyle/>
          <a:p>
            <a:fld id="{2CD46748-6359-CF49-95B0-67007E352AE5}" type="slidenum">
              <a:rPr lang="en-US" smtClean="0"/>
              <a:t>‹#›</a:t>
            </a:fld>
            <a:endParaRPr lang="en-US"/>
          </a:p>
        </p:txBody>
      </p:sp>
    </p:spTree>
    <p:extLst>
      <p:ext uri="{BB962C8B-B14F-4D97-AF65-F5344CB8AC3E}">
        <p14:creationId xmlns:p14="http://schemas.microsoft.com/office/powerpoint/2010/main" val="14152054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Content Placeholder 2"/>
          <p:cNvSpPr>
            <a:spLocks noGrp="1"/>
          </p:cNvSpPr>
          <p:nvPr>
            <p:ph sz="quarter" idx="13"/>
          </p:nvPr>
        </p:nvSpPr>
        <p:spPr>
          <a:xfrm>
            <a:off x="609604" y="1066800"/>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3975" y="1066800"/>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6193970" y="3521528"/>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6"/>
          </p:nvPr>
        </p:nvSpPr>
        <p:spPr>
          <a:xfrm>
            <a:off x="605976" y="3529693"/>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a:cxnSpLocks noChangeShapeType="1"/>
          </p:cNvCxnSpPr>
          <p:nvPr/>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1"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pic>
        <p:nvPicPr>
          <p:cNvPr id="2" name="Picture 1">
            <a:extLst>
              <a:ext uri="{FF2B5EF4-FFF2-40B4-BE49-F238E27FC236}">
                <a16:creationId xmlns:a16="http://schemas.microsoft.com/office/drawing/2014/main" id="{AA490FBD-5EDE-3B45-AEFC-A98138ED3D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14000" y="46830"/>
            <a:ext cx="2021109" cy="757916"/>
          </a:xfrm>
          <a:prstGeom prst="rect">
            <a:avLst/>
          </a:prstGeom>
        </p:spPr>
      </p:pic>
    </p:spTree>
    <p:extLst>
      <p:ext uri="{BB962C8B-B14F-4D97-AF65-F5344CB8AC3E}">
        <p14:creationId xmlns:p14="http://schemas.microsoft.com/office/powerpoint/2010/main" val="39652228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6" name="Content Placeholder 2"/>
          <p:cNvSpPr>
            <a:spLocks noGrp="1"/>
          </p:cNvSpPr>
          <p:nvPr>
            <p:ph sz="quarter" idx="13"/>
          </p:nvPr>
        </p:nvSpPr>
        <p:spPr>
          <a:xfrm>
            <a:off x="6096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4"/>
          </p:nvPr>
        </p:nvSpPr>
        <p:spPr>
          <a:xfrm>
            <a:off x="43688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5"/>
          </p:nvPr>
        </p:nvSpPr>
        <p:spPr>
          <a:xfrm>
            <a:off x="616857"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quarter" idx="16"/>
          </p:nvPr>
        </p:nvSpPr>
        <p:spPr>
          <a:xfrm>
            <a:off x="8120743"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sz="quarter" idx="17"/>
          </p:nvPr>
        </p:nvSpPr>
        <p:spPr>
          <a:xfrm>
            <a:off x="8128000"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sz="quarter" idx="18"/>
          </p:nvPr>
        </p:nvSpPr>
        <p:spPr>
          <a:xfrm>
            <a:off x="4376059" y="3537858"/>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p:cNvCxnSpPr>
            <a:cxnSpLocks noChangeShapeType="1"/>
          </p:cNvCxnSpPr>
          <p:nvPr/>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8437488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Content Placeholder 2"/>
          <p:cNvSpPr>
            <a:spLocks noGrp="1"/>
          </p:cNvSpPr>
          <p:nvPr>
            <p:ph sz="quarter" idx="14"/>
          </p:nvPr>
        </p:nvSpPr>
        <p:spPr>
          <a:xfrm>
            <a:off x="4713516" y="1066801"/>
            <a:ext cx="6970485"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5"/>
          </p:nvPr>
        </p:nvSpPr>
        <p:spPr>
          <a:xfrm>
            <a:off x="751422" y="1763489"/>
            <a:ext cx="3831468" cy="4115027"/>
          </a:xfrm>
        </p:spPr>
        <p:txBody>
          <a:bodyPr/>
          <a:lstStyle>
            <a:lvl1pPr>
              <a:defRPr sz="1400"/>
            </a:lvl1pPr>
          </a:lstStyle>
          <a:p>
            <a:pPr lvl="0"/>
            <a:r>
              <a:rPr lang="en-US"/>
              <a:t>Click to edit Master text styles</a:t>
            </a:r>
          </a:p>
        </p:txBody>
      </p:sp>
      <p:sp>
        <p:nvSpPr>
          <p:cNvPr id="7" name="Text Placeholder 3"/>
          <p:cNvSpPr>
            <a:spLocks noGrp="1"/>
          </p:cNvSpPr>
          <p:nvPr>
            <p:ph type="body" sz="quarter" idx="16"/>
          </p:nvPr>
        </p:nvSpPr>
        <p:spPr>
          <a:xfrm>
            <a:off x="762002" y="1066800"/>
            <a:ext cx="3828143" cy="696687"/>
          </a:xfrm>
        </p:spPr>
        <p:txBody>
          <a:bodyPr anchor="b"/>
          <a:lstStyle>
            <a:lvl1pPr algn="l">
              <a:defRPr sz="2000" b="1" baseline="0"/>
            </a:lvl1pPr>
          </a:lstStyle>
          <a:p>
            <a:pPr lvl="0"/>
            <a:r>
              <a:rPr lang="en-US"/>
              <a:t>Click to edit Master text styles</a:t>
            </a:r>
          </a:p>
          <a:p>
            <a:pPr lvl="1"/>
            <a:r>
              <a:rPr lang="en-US"/>
              <a:t>Second level</a:t>
            </a:r>
          </a:p>
        </p:txBody>
      </p:sp>
      <p:cxnSp>
        <p:nvCxnSpPr>
          <p:cNvPr id="9" name="Straight Connector 8"/>
          <p:cNvCxnSpPr>
            <a:cxnSpLocks noChangeShapeType="1"/>
          </p:cNvCxnSpPr>
          <p:nvPr/>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p:nvPr>
        </p:nvSpPr>
        <p:spPr>
          <a:xfrm>
            <a:off x="2163805" y="151418"/>
            <a:ext cx="952019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10436468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TextBox 4"/>
          <p:cNvSpPr txBox="1"/>
          <p:nvPr/>
        </p:nvSpPr>
        <p:spPr>
          <a:xfrm>
            <a:off x="4972575" y="3525877"/>
            <a:ext cx="1716111" cy="369332"/>
          </a:xfrm>
          <a:prstGeom prst="rect">
            <a:avLst/>
          </a:prstGeom>
          <a:noFill/>
        </p:spPr>
        <p:txBody>
          <a:bodyPr wrap="none" rtlCol="0">
            <a:spAutoFit/>
          </a:bodyPr>
          <a:lstStyle/>
          <a:p>
            <a:pPr lvl="0"/>
            <a:r>
              <a:rPr lang="en-US" sz="1800">
                <a:latin typeface="Tahoma" pitchFamily="34" charset="0"/>
                <a:ea typeface="Tahoma" pitchFamily="34" charset="0"/>
                <a:cs typeface="Tahoma" pitchFamily="34" charset="0"/>
              </a:rPr>
              <a:t>www.darpa.mil</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00243" y="2531270"/>
            <a:ext cx="2360480" cy="1068427"/>
          </a:xfrm>
          <a:prstGeom prst="rect">
            <a:avLst/>
          </a:prstGeom>
        </p:spPr>
      </p:pic>
    </p:spTree>
    <p:extLst>
      <p:ext uri="{BB962C8B-B14F-4D97-AF65-F5344CB8AC3E}">
        <p14:creationId xmlns:p14="http://schemas.microsoft.com/office/powerpoint/2010/main" val="22553097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ARPA_Quad_Chart_Guidelin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5" name="Rectangle 4"/>
          <p:cNvSpPr/>
          <p:nvPr/>
        </p:nvSpPr>
        <p:spPr>
          <a:xfrm>
            <a:off x="1930400" y="5181600"/>
            <a:ext cx="2032000"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p:cNvSpPr/>
          <p:nvPr/>
        </p:nvSpPr>
        <p:spPr>
          <a:xfrm>
            <a:off x="5080000" y="5181600"/>
            <a:ext cx="2032000" cy="762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p:nvSpPr>
        <p:spPr>
          <a:xfrm>
            <a:off x="8229600" y="5181600"/>
            <a:ext cx="2032000" cy="762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p:cNvSpPr txBox="1"/>
          <p:nvPr/>
        </p:nvSpPr>
        <p:spPr>
          <a:xfrm>
            <a:off x="2235200" y="5410200"/>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Concept</a:t>
            </a:r>
          </a:p>
        </p:txBody>
      </p:sp>
      <p:sp>
        <p:nvSpPr>
          <p:cNvPr id="9" name="TextBox 8"/>
          <p:cNvSpPr txBox="1"/>
          <p:nvPr/>
        </p:nvSpPr>
        <p:spPr>
          <a:xfrm>
            <a:off x="5384800" y="5422272"/>
            <a:ext cx="14224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Prototype</a:t>
            </a:r>
          </a:p>
        </p:txBody>
      </p:sp>
      <p:sp>
        <p:nvSpPr>
          <p:cNvPr id="10" name="TextBox 9"/>
          <p:cNvSpPr txBox="1"/>
          <p:nvPr/>
        </p:nvSpPr>
        <p:spPr>
          <a:xfrm>
            <a:off x="8382000" y="5347158"/>
            <a:ext cx="1727200" cy="261610"/>
          </a:xfrm>
          <a:prstGeom prst="rect">
            <a:avLst/>
          </a:prstGeom>
          <a:noFill/>
        </p:spPr>
        <p:txBody>
          <a:bodyPr wrap="square" rtlCol="0">
            <a:spAutoFit/>
          </a:bodyPr>
          <a:lstStyle/>
          <a:p>
            <a:pPr algn="ctr"/>
            <a:r>
              <a:rPr lang="en-US" sz="1100" b="1">
                <a:latin typeface="Tahoma" pitchFamily="34" charset="0"/>
                <a:ea typeface="Tahoma" pitchFamily="34" charset="0"/>
                <a:cs typeface="Tahoma" pitchFamily="34" charset="0"/>
              </a:rPr>
              <a:t>Field Demonstration</a:t>
            </a:r>
          </a:p>
        </p:txBody>
      </p:sp>
      <p:sp>
        <p:nvSpPr>
          <p:cNvPr id="11" name="TextBox 10"/>
          <p:cNvSpPr txBox="1"/>
          <p:nvPr/>
        </p:nvSpPr>
        <p:spPr>
          <a:xfrm>
            <a:off x="508000" y="1232807"/>
            <a:ext cx="11176000" cy="3231654"/>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The following two slides outline the format for two different quad charts that will be used for Congressional Staffer day and internal DARPA use. The only difference between the two quad charts is the bottom right-hand quadrant as follows: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Staffer: Names and locations of performers. </a:t>
            </a: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Internal DARPA: Issues/challenges and a spend plan status.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342900" marR="0" lvl="0" indent="-342900" algn="l" defTabSz="914400" rtl="0" eaLnBrk="1" fontAlgn="base"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S PGothic"/>
                <a:cs typeface="MS PGothic"/>
              </a:rPr>
              <a:t>Formatting for both the internal DARPA and staffer quads: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ahoma" pitchFamily="34" charset="0"/>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a:t>
            </a:r>
            <a:r>
              <a:rPr kumimoji="0" lang="en-US" sz="1200" b="0" i="0" u="none" strike="noStrike" kern="1200" cap="none" spc="0" normalizeH="0" baseline="0" noProof="0">
                <a:ln>
                  <a:noFill/>
                </a:ln>
                <a:solidFill>
                  <a:srgbClr val="000000"/>
                </a:solidFill>
                <a:effectLst/>
                <a:uLnTx/>
                <a:uFillTx/>
                <a:latin typeface="+mn-lt"/>
                <a:ea typeface="MS PGothic"/>
                <a:cs typeface="MS PGothic"/>
              </a:rPr>
              <a:t>Tahoma</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Color: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color = black</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Sizes: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Font size is set at 12 pt., decreasing to 11 pt. and 9 pt. for sub-bullets.  (Recognizing that some programs will have more information needed on the quad charts than others, text size may be reduced but, for ease of </a:t>
            </a:r>
            <a:br>
              <a:rPr kumimoji="0" lang="en-US" sz="1200" b="0" i="0" u="none" strike="noStrike" kern="1200" cap="none" spc="0" normalizeH="0" baseline="0" noProof="0">
                <a:ln>
                  <a:noFill/>
                </a:ln>
                <a:solidFill>
                  <a:srgbClr val="000000"/>
                </a:solidFill>
                <a:effectLst/>
                <a:uLnTx/>
                <a:uFillTx/>
                <a:latin typeface="+mn-lt"/>
                <a:ea typeface="MS PGothic"/>
                <a:cs typeface="MS PGothic"/>
              </a:rPr>
            </a:br>
            <a:r>
              <a:rPr kumimoji="0" lang="en-US" sz="1200" b="0" i="0" u="none" strike="noStrike" kern="1200" cap="none" spc="0" normalizeH="0" baseline="0" noProof="0">
                <a:ln>
                  <a:noFill/>
                </a:ln>
                <a:solidFill>
                  <a:srgbClr val="000000"/>
                </a:solidFill>
                <a:effectLst/>
                <a:uLnTx/>
                <a:uFillTx/>
                <a:latin typeface="+mn-lt"/>
                <a:ea typeface="MS PGothic"/>
                <a:cs typeface="MS PGothic"/>
              </a:rPr>
              <a:t>reading, should never be smaller than 9 pt.) </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Font style: </a:t>
            </a:r>
            <a:r>
              <a:rPr kumimoji="0" lang="en-US" sz="1200" b="0" i="0" u="none" strike="noStrike" kern="1200" cap="none" spc="0" normalizeH="0" baseline="0" noProof="0">
                <a:ln>
                  <a:noFill/>
                </a:ln>
                <a:solidFill>
                  <a:srgbClr val="000000"/>
                </a:solidFill>
                <a:effectLst/>
                <a:uLnTx/>
                <a:uFillTx/>
                <a:latin typeface="+mn-lt"/>
                <a:ea typeface="MS PGothic"/>
                <a:cs typeface="MS PGothic"/>
              </a:rPr>
              <a:t>Avoid the use of bold unless needed</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Bullets and sub-bullets: </a:t>
            </a:r>
            <a:r>
              <a:rPr kumimoji="0" lang="en-US" sz="1200" b="0" i="0" u="none" strike="noStrike" kern="1200" cap="none" spc="0" normalizeH="0" baseline="0" noProof="0">
                <a:ln>
                  <a:noFill/>
                </a:ln>
                <a:solidFill>
                  <a:srgbClr val="000000"/>
                </a:solidFill>
                <a:effectLst/>
                <a:uLnTx/>
                <a:uFillTx/>
                <a:latin typeface="+mn-lt"/>
                <a:ea typeface="MS PGothic"/>
                <a:cs typeface="MS PGothic"/>
              </a:rPr>
              <a:t>Solid dots</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a:p>
            <a:pPr marL="742950" marR="0" lvl="1" indent="-285750" algn="l"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1200" b="1" i="0" u="none" strike="noStrike" kern="1200" cap="none" spc="0" normalizeH="0" baseline="0" noProof="0">
                <a:ln>
                  <a:noFill/>
                </a:ln>
                <a:solidFill>
                  <a:srgbClr val="000000"/>
                </a:solidFill>
                <a:effectLst/>
                <a:uLnTx/>
                <a:uFillTx/>
                <a:latin typeface="+mn-lt"/>
                <a:ea typeface="MS PGothic"/>
                <a:cs typeface="MS PGothic"/>
              </a:rPr>
              <a:t>Status Boxes: </a:t>
            </a:r>
            <a:r>
              <a:rPr kumimoji="0" lang="en-US" sz="1200" b="0" i="0" u="none" strike="noStrike" kern="1200" cap="none" spc="0" normalizeH="0" baseline="0" noProof="0">
                <a:ln>
                  <a:noFill/>
                </a:ln>
                <a:solidFill>
                  <a:srgbClr val="000000"/>
                </a:solidFill>
                <a:effectLst/>
                <a:uLnTx/>
                <a:uFillTx/>
                <a:latin typeface="+mn-lt"/>
                <a:ea typeface="MS PGothic"/>
                <a:cs typeface="MS PGothic"/>
              </a:rPr>
              <a:t>In the upper right hand corner of each quad chart, there is a placeholder for one of these three boxes. Please replace the existing placeholder with the corresponding box that represents the status of the program:</a:t>
            </a:r>
            <a:endParaRPr kumimoji="0" lang="en-US" sz="1200" b="0" i="0" u="none" strike="noStrike" kern="1200" cap="none" spc="0" normalizeH="0" baseline="0" noProof="0">
              <a:ln>
                <a:noFill/>
              </a:ln>
              <a:solidFill>
                <a:prstClr val="black"/>
              </a:solidFill>
              <a:effectLst/>
              <a:uLnTx/>
              <a:uFillTx/>
              <a:latin typeface="Times New Roman"/>
              <a:ea typeface="Times New Roman"/>
              <a:cs typeface="Times New Roman"/>
            </a:endParaRPr>
          </a:p>
        </p:txBody>
      </p:sp>
      <p:cxnSp>
        <p:nvCxnSpPr>
          <p:cNvPr id="13" name="Straight Connector 12"/>
          <p:cNvCxnSpPr>
            <a:cxnSpLocks noChangeShapeType="1"/>
          </p:cNvCxnSpPr>
          <p:nvPr/>
        </p:nvCxnSpPr>
        <p:spPr bwMode="auto">
          <a:xfrm>
            <a:off x="508000" y="840102"/>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ctrTitle"/>
          </p:nvPr>
        </p:nvSpPr>
        <p:spPr>
          <a:xfrm>
            <a:off x="2159000" y="151418"/>
            <a:ext cx="95250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spTree>
    <p:extLst>
      <p:ext uri="{BB962C8B-B14F-4D97-AF65-F5344CB8AC3E}">
        <p14:creationId xmlns:p14="http://schemas.microsoft.com/office/powerpoint/2010/main" val="14330772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_Concept_Program_Status_and_Performers">
    <p:spTree>
      <p:nvGrpSpPr>
        <p:cNvPr id="1" name=""/>
        <p:cNvGrpSpPr/>
        <p:nvPr/>
      </p:nvGrpSpPr>
      <p:grpSpPr>
        <a:xfrm>
          <a:off x="0" y="0"/>
          <a:ext cx="0" cy="0"/>
          <a:chOff x="0" y="0"/>
          <a:chExt cx="0" cy="0"/>
        </a:xfrm>
      </p:grpSpPr>
      <p:sp>
        <p:nvSpPr>
          <p:cNvPr id="10" name="TextBox 9"/>
          <p:cNvSpPr txBox="1"/>
          <p:nvPr/>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12" name="TextBox 11"/>
          <p:cNvSpPr txBox="1"/>
          <p:nvPr/>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19"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13" name="TextBox 12"/>
          <p:cNvSpPr txBox="1"/>
          <p:nvPr/>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14" name="TextBox 13"/>
          <p:cNvSpPr txBox="1"/>
          <p:nvPr/>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15" name="TextBox 14"/>
          <p:cNvSpPr txBox="1"/>
          <p:nvPr/>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16" name="TextBox 15"/>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cxnSp>
        <p:nvCxnSpPr>
          <p:cNvPr id="42" name="Straight Connector 41"/>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014606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_Concept_Program_Status_and_Performers">
    <p:spTree>
      <p:nvGrpSpPr>
        <p:cNvPr id="1" name=""/>
        <p:cNvGrpSpPr/>
        <p:nvPr/>
      </p:nvGrpSpPr>
      <p:grpSpPr>
        <a:xfrm>
          <a:off x="0" y="0"/>
          <a:ext cx="0" cy="0"/>
          <a:chOff x="0" y="0"/>
          <a:chExt cx="0" cy="0"/>
        </a:xfrm>
      </p:grpSpPr>
      <p:sp>
        <p:nvSpPr>
          <p:cNvPr id="10" name="TextBox 9"/>
          <p:cNvSpPr txBox="1"/>
          <p:nvPr/>
        </p:nvSpPr>
        <p:spPr>
          <a:xfrm>
            <a:off x="38105" y="1109506"/>
            <a:ext cx="831849" cy="246221"/>
          </a:xfrm>
          <a:prstGeom prst="rect">
            <a:avLst/>
          </a:prstGeom>
          <a:noFill/>
        </p:spPr>
        <p:txBody>
          <a:bodyPr wrap="square" rtlCol="0">
            <a:spAutoFit/>
          </a:bodyPr>
          <a:lstStyle/>
          <a:p>
            <a:r>
              <a:rPr lang="en-US" sz="1000">
                <a:latin typeface="+mn-lt"/>
              </a:rPr>
              <a:t>PE:</a:t>
            </a:r>
          </a:p>
        </p:txBody>
      </p:sp>
      <p:sp>
        <p:nvSpPr>
          <p:cNvPr id="11" name="TextBox 10"/>
          <p:cNvSpPr txBox="1"/>
          <p:nvPr/>
        </p:nvSpPr>
        <p:spPr>
          <a:xfrm>
            <a:off x="2376359" y="1109506"/>
            <a:ext cx="1056740" cy="246221"/>
          </a:xfrm>
          <a:prstGeom prst="rect">
            <a:avLst/>
          </a:prstGeom>
          <a:noFill/>
        </p:spPr>
        <p:txBody>
          <a:bodyPr wrap="square" rtlCol="0">
            <a:spAutoFit/>
          </a:bodyPr>
          <a:lstStyle/>
          <a:p>
            <a:r>
              <a:rPr lang="en-US" sz="1000">
                <a:latin typeface="+mn-lt"/>
              </a:rPr>
              <a:t>PROJECT:</a:t>
            </a:r>
          </a:p>
        </p:txBody>
      </p:sp>
      <p:sp>
        <p:nvSpPr>
          <p:cNvPr id="12" name="TextBox 11"/>
          <p:cNvSpPr txBox="1"/>
          <p:nvPr/>
        </p:nvSpPr>
        <p:spPr>
          <a:xfrm>
            <a:off x="4819654" y="110950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73943" y="1109506"/>
            <a:ext cx="1985432"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3207573" y="1109506"/>
            <a:ext cx="16543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5851173" y="110950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19" name="Text Placeholder 39"/>
          <p:cNvSpPr>
            <a:spLocks noGrp="1"/>
          </p:cNvSpPr>
          <p:nvPr>
            <p:ph type="body" sz="quarter" idx="15" hasCustomPrompt="1"/>
          </p:nvPr>
        </p:nvSpPr>
        <p:spPr>
          <a:xfrm>
            <a:off x="913060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106128"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85197"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32" name="Text Placeholder 39"/>
          <p:cNvSpPr>
            <a:spLocks noGrp="1"/>
          </p:cNvSpPr>
          <p:nvPr>
            <p:ph type="body" sz="quarter" idx="31" hasCustomPrompt="1"/>
          </p:nvPr>
        </p:nvSpPr>
        <p:spPr>
          <a:xfrm>
            <a:off x="913060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34" name="Text Placeholder 39"/>
          <p:cNvSpPr>
            <a:spLocks noGrp="1"/>
          </p:cNvSpPr>
          <p:nvPr>
            <p:ph type="body" sz="quarter" idx="32" hasCustomPrompt="1"/>
          </p:nvPr>
        </p:nvSpPr>
        <p:spPr>
          <a:xfrm>
            <a:off x="10106128"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43" name="Text Placeholder 39"/>
          <p:cNvSpPr>
            <a:spLocks noGrp="1"/>
          </p:cNvSpPr>
          <p:nvPr>
            <p:ph type="body" sz="quarter" idx="33" hasCustomPrompt="1"/>
          </p:nvPr>
        </p:nvSpPr>
        <p:spPr>
          <a:xfrm>
            <a:off x="11085197"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0.000</a:t>
            </a:r>
          </a:p>
        </p:txBody>
      </p:sp>
      <p:sp>
        <p:nvSpPr>
          <p:cNvPr id="13" name="TextBox 12"/>
          <p:cNvSpPr txBox="1"/>
          <p:nvPr/>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FY13</a:t>
            </a:r>
          </a:p>
        </p:txBody>
      </p:sp>
      <p:sp>
        <p:nvSpPr>
          <p:cNvPr id="14" name="TextBox 13"/>
          <p:cNvSpPr txBox="1"/>
          <p:nvPr/>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FY12</a:t>
            </a:r>
          </a:p>
        </p:txBody>
      </p:sp>
      <p:sp>
        <p:nvSpPr>
          <p:cNvPr id="15" name="TextBox 14"/>
          <p:cNvSpPr txBox="1"/>
          <p:nvPr/>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FY11</a:t>
            </a:r>
          </a:p>
        </p:txBody>
      </p:sp>
      <p:sp>
        <p:nvSpPr>
          <p:cNvPr id="45" name="TextBox 44"/>
          <p:cNvSpPr txBox="1"/>
          <p:nvPr/>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a:t>PROJECT</a:t>
            </a:r>
          </a:p>
        </p:txBody>
      </p:sp>
      <p:sp>
        <p:nvSpPr>
          <p:cNvPr id="46" name="Text Placeholder 39"/>
          <p:cNvSpPr>
            <a:spLocks noGrp="1"/>
          </p:cNvSpPr>
          <p:nvPr>
            <p:ph type="body" sz="quarter" idx="34" hasCustomPrompt="1"/>
          </p:nvPr>
        </p:nvSpPr>
        <p:spPr>
          <a:xfrm>
            <a:off x="8155245" y="1124894"/>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48" name="Text Placeholder 39"/>
          <p:cNvSpPr>
            <a:spLocks noGrp="1"/>
          </p:cNvSpPr>
          <p:nvPr>
            <p:ph type="body" sz="quarter" idx="35" hasCustomPrompt="1"/>
          </p:nvPr>
        </p:nvSpPr>
        <p:spPr>
          <a:xfrm>
            <a:off x="8155245" y="893966"/>
            <a:ext cx="975360" cy="230832"/>
          </a:xfrm>
          <a:noFill/>
        </p:spPr>
        <p:txBody>
          <a:bodyPr wrap="square" lIns="91440" tIns="45720" rIns="91440" bIns="45720" rtlCol="0">
            <a:spAutoFit/>
          </a:bodyPr>
          <a:lstStyle>
            <a:lvl1pPr algn="ctr">
              <a:defRPr lang="en-US" sz="900" dirty="0">
                <a:latin typeface="+mn-lt"/>
                <a:cs typeface="+mn-cs"/>
              </a:defRPr>
            </a:lvl1pPr>
          </a:lstStyle>
          <a:p>
            <a:pPr marL="0" lvl="0"/>
            <a:r>
              <a:rPr lang="en-US"/>
              <a:t>-</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16" name="TextBox 15"/>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cxnSp>
        <p:nvCxnSpPr>
          <p:cNvPr id="42" name="Straight Connector 41"/>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cxnSp>
        <p:nvCxnSpPr>
          <p:cNvPr id="41" name="Straight Connector 40"/>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969341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4_Concept_Program_Status_and_Performers">
    <p:spTree>
      <p:nvGrpSpPr>
        <p:cNvPr id="1" name=""/>
        <p:cNvGrpSpPr/>
        <p:nvPr/>
      </p:nvGrpSpPr>
      <p:grpSpPr>
        <a:xfrm>
          <a:off x="0" y="0"/>
          <a:ext cx="0" cy="0"/>
          <a:chOff x="0" y="0"/>
          <a:chExt cx="0" cy="0"/>
        </a:xfrm>
      </p:grpSpPr>
      <p:sp>
        <p:nvSpPr>
          <p:cNvPr id="10" name="TextBox 9"/>
          <p:cNvSpPr txBox="1"/>
          <p:nvPr/>
        </p:nvSpPr>
        <p:spPr>
          <a:xfrm>
            <a:off x="1" y="1124894"/>
            <a:ext cx="831849" cy="230832"/>
          </a:xfrm>
          <a:prstGeom prst="rect">
            <a:avLst/>
          </a:prstGeom>
          <a:noFill/>
        </p:spPr>
        <p:txBody>
          <a:bodyPr wrap="square" rtlCol="0">
            <a:spAutoFit/>
          </a:bodyPr>
          <a:lstStyle/>
          <a:p>
            <a:r>
              <a:rPr lang="en-US" sz="900">
                <a:latin typeface="+mn-lt"/>
              </a:rPr>
              <a:t>PE:</a:t>
            </a:r>
          </a:p>
        </p:txBody>
      </p:sp>
      <p:sp>
        <p:nvSpPr>
          <p:cNvPr id="11" name="TextBox 10"/>
          <p:cNvSpPr txBox="1"/>
          <p:nvPr/>
        </p:nvSpPr>
        <p:spPr>
          <a:xfrm>
            <a:off x="2953687" y="1124894"/>
            <a:ext cx="1056740" cy="230832"/>
          </a:xfrm>
          <a:prstGeom prst="rect">
            <a:avLst/>
          </a:prstGeom>
          <a:noFill/>
        </p:spPr>
        <p:txBody>
          <a:bodyPr wrap="square" rtlCol="0">
            <a:spAutoFit/>
          </a:bodyPr>
          <a:lstStyle/>
          <a:p>
            <a:r>
              <a:rPr lang="en-US" sz="900">
                <a:latin typeface="+mn-lt"/>
              </a:rPr>
              <a:t>PROJECT:</a:t>
            </a:r>
          </a:p>
        </p:txBody>
      </p:sp>
      <p:sp>
        <p:nvSpPr>
          <p:cNvPr id="12" name="TextBox 11"/>
          <p:cNvSpPr txBox="1"/>
          <p:nvPr/>
        </p:nvSpPr>
        <p:spPr>
          <a:xfrm>
            <a:off x="5901886" y="1124894"/>
            <a:ext cx="1606551" cy="230832"/>
          </a:xfrm>
          <a:prstGeom prst="rect">
            <a:avLst/>
          </a:prstGeom>
          <a:noFill/>
        </p:spPr>
        <p:txBody>
          <a:bodyPr wrap="square" rtlCol="0">
            <a:spAutoFit/>
          </a:bodyPr>
          <a:lstStyle/>
          <a:p>
            <a:r>
              <a:rPr lang="en-US" sz="900">
                <a:latin typeface="+mn-lt"/>
              </a:rPr>
              <a:t>RDDS</a:t>
            </a:r>
            <a:r>
              <a:rPr lang="en-US" sz="900" baseline="0">
                <a:latin typeface="+mn-lt"/>
              </a:rPr>
              <a:t> PG #</a:t>
            </a:r>
            <a:r>
              <a:rPr lang="en-US" sz="900">
                <a:latin typeface="+mn-lt"/>
              </a:rPr>
              <a:t>:</a:t>
            </a:r>
          </a:p>
        </p:txBody>
      </p:sp>
      <p:sp>
        <p:nvSpPr>
          <p:cNvPr id="23" name="Text Placeholder 2"/>
          <p:cNvSpPr>
            <a:spLocks noGrp="1"/>
          </p:cNvSpPr>
          <p:nvPr>
            <p:ph type="body" sz="quarter" idx="21" hasCustomPrompt="1"/>
          </p:nvPr>
        </p:nvSpPr>
        <p:spPr>
          <a:xfrm>
            <a:off x="351363" y="1124894"/>
            <a:ext cx="2764371" cy="230832"/>
          </a:xfrm>
          <a:noFill/>
        </p:spPr>
        <p:txBody>
          <a:bodyPr wrap="square" lIns="45720" rtlCol="0">
            <a:spAutoFit/>
          </a:bodyPr>
          <a:lstStyle>
            <a:lvl1pPr>
              <a:defRPr lang="en-US" sz="900" baseline="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3755234" y="1124894"/>
            <a:ext cx="251008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9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6843090" y="1124894"/>
            <a:ext cx="1387124"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9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19"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2"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4"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3"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13" name="TextBox 12"/>
          <p:cNvSpPr txBox="1"/>
          <p:nvPr/>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FY13</a:t>
            </a:r>
          </a:p>
        </p:txBody>
      </p:sp>
      <p:sp>
        <p:nvSpPr>
          <p:cNvPr id="14" name="TextBox 13"/>
          <p:cNvSpPr txBox="1"/>
          <p:nvPr/>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FY12</a:t>
            </a:r>
          </a:p>
        </p:txBody>
      </p:sp>
      <p:sp>
        <p:nvSpPr>
          <p:cNvPr id="15" name="TextBox 14"/>
          <p:cNvSpPr txBox="1"/>
          <p:nvPr/>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FY11</a:t>
            </a:r>
          </a:p>
        </p:txBody>
      </p:sp>
      <p:sp>
        <p:nvSpPr>
          <p:cNvPr id="45" name="TextBox 44"/>
          <p:cNvSpPr txBox="1"/>
          <p:nvPr/>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a:t>PROJECT</a:t>
            </a:r>
          </a:p>
        </p:txBody>
      </p:sp>
      <p:sp>
        <p:nvSpPr>
          <p:cNvPr id="46" name="Text Placeholder 39"/>
          <p:cNvSpPr>
            <a:spLocks noGrp="1"/>
          </p:cNvSpPr>
          <p:nvPr>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48" name="Text Placeholder 39"/>
          <p:cNvSpPr>
            <a:spLocks noGrp="1"/>
          </p:cNvSpPr>
          <p:nvPr>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16" name="TextBox 15"/>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6" name="Title 1"/>
          <p:cNvSpPr>
            <a:spLocks noGrp="1"/>
          </p:cNvSpPr>
          <p:nvPr>
            <p:ph type="ctrTitle" hasCustomPrompt="1"/>
          </p:nvPr>
        </p:nvSpPr>
        <p:spPr>
          <a:xfrm>
            <a:off x="2159000" y="195124"/>
            <a:ext cx="8563429" cy="525236"/>
          </a:xfrm>
        </p:spPr>
        <p:txBody>
          <a:bodyPr>
            <a:normAutofit/>
          </a:bodyPr>
          <a:lstStyle>
            <a:lvl1pPr algn="l">
              <a:defRPr sz="2400" b="0">
                <a:latin typeface="Tahoma" pitchFamily="34" charset="0"/>
                <a:ea typeface="Tahoma" pitchFamily="34" charset="0"/>
                <a:cs typeface="Tahoma" pitchFamily="34" charset="0"/>
              </a:defRPr>
            </a:lvl1pPr>
          </a:lstStyle>
          <a:p>
            <a:r>
              <a:rPr lang="en-US"/>
              <a:t>Program Name (Acronym)</a:t>
            </a:r>
          </a:p>
        </p:txBody>
      </p:sp>
      <p:cxnSp>
        <p:nvCxnSpPr>
          <p:cNvPr id="42" name="Straight Connector 41"/>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7" name="Content Placeholder 6"/>
          <p:cNvSpPr>
            <a:spLocks noGrp="1"/>
          </p:cNvSpPr>
          <p:nvPr>
            <p:ph sz="quarter" idx="24"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37"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8"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27" hasCustomPrompt="1"/>
          </p:nvPr>
        </p:nvSpPr>
        <p:spPr>
          <a:xfrm>
            <a:off x="6245881" y="4332530"/>
            <a:ext cx="3259363" cy="2220671"/>
          </a:xfrm>
        </p:spPr>
        <p:txBody>
          <a:bodyPr/>
          <a:lstStyle>
            <a:lvl1pPr marL="169863" indent="-169863">
              <a:lnSpc>
                <a:spcPct val="100000"/>
              </a:lnSpc>
              <a:spcBef>
                <a:spcPts val="288"/>
              </a:spcBef>
              <a:defRPr sz="1000" baseline="0"/>
            </a:lvl1pPr>
          </a:lstStyle>
          <a:p>
            <a:pPr lvl="0"/>
            <a:r>
              <a:rPr lang="en-US"/>
              <a:t>Click to add performers</a:t>
            </a:r>
          </a:p>
        </p:txBody>
      </p:sp>
      <p:sp>
        <p:nvSpPr>
          <p:cNvPr id="33" name="Text Placeholder 4"/>
          <p:cNvSpPr>
            <a:spLocks noGrp="1"/>
          </p:cNvSpPr>
          <p:nvPr>
            <p:ph type="body" sz="quarter" idx="28" hasCustomPrompt="1"/>
          </p:nvPr>
        </p:nvSpPr>
        <p:spPr>
          <a:xfrm>
            <a:off x="9505245" y="4332529"/>
            <a:ext cx="2617183" cy="2220686"/>
          </a:xfrm>
        </p:spPr>
        <p:txBody>
          <a:bodyPr/>
          <a:lstStyle>
            <a:lvl1pPr marL="169863" indent="-169863">
              <a:lnSpc>
                <a:spcPct val="100000"/>
              </a:lnSpc>
              <a:spcBef>
                <a:spcPts val="288"/>
              </a:spcBef>
              <a:defRPr sz="1000" baseline="0"/>
            </a:lvl1pPr>
          </a:lstStyle>
          <a:p>
            <a:pPr lvl="0"/>
            <a:r>
              <a:rPr lang="en-US"/>
              <a:t>Click to add locations</a:t>
            </a:r>
          </a:p>
        </p:txBody>
      </p:sp>
      <p:sp>
        <p:nvSpPr>
          <p:cNvPr id="36" name="Rectangle 35"/>
          <p:cNvSpPr/>
          <p:nvPr/>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a:latin typeface="Tahoma" pitchFamily="34" charset="0"/>
                <a:ea typeface="Tahoma" pitchFamily="34" charset="0"/>
                <a:cs typeface="Tahoma" pitchFamily="34" charset="0"/>
              </a:rPr>
              <a:t>PERFORMER:	</a:t>
            </a:r>
          </a:p>
        </p:txBody>
      </p:sp>
      <p:sp>
        <p:nvSpPr>
          <p:cNvPr id="39" name="TextBox 38"/>
          <p:cNvSpPr txBox="1"/>
          <p:nvPr/>
        </p:nvSpPr>
        <p:spPr>
          <a:xfrm>
            <a:off x="8188123" y="3843864"/>
            <a:ext cx="2153051"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8" name="Rectangle 7"/>
          <p:cNvSpPr/>
          <p:nvPr/>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9" name="Text Placeholder 39"/>
          <p:cNvSpPr>
            <a:spLocks noGrp="1"/>
          </p:cNvSpPr>
          <p:nvPr>
            <p:ph type="body" sz="quarter" idx="36" hasCustomPrompt="1"/>
          </p:nvPr>
        </p:nvSpPr>
        <p:spPr>
          <a:xfrm>
            <a:off x="9131097"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0" name="Text Placeholder 39"/>
          <p:cNvSpPr>
            <a:spLocks noGrp="1"/>
          </p:cNvSpPr>
          <p:nvPr>
            <p:ph type="body" sz="quarter" idx="37" hasCustomPrompt="1"/>
          </p:nvPr>
        </p:nvSpPr>
        <p:spPr>
          <a:xfrm>
            <a:off x="10106620"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1" name="Text Placeholder 39"/>
          <p:cNvSpPr>
            <a:spLocks noGrp="1"/>
          </p:cNvSpPr>
          <p:nvPr>
            <p:ph type="body" sz="quarter" idx="38" hasCustomPrompt="1"/>
          </p:nvPr>
        </p:nvSpPr>
        <p:spPr>
          <a:xfrm>
            <a:off x="11085689"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2" name="Text Placeholder 39"/>
          <p:cNvSpPr>
            <a:spLocks noGrp="1"/>
          </p:cNvSpPr>
          <p:nvPr>
            <p:ph type="body" sz="quarter" idx="39" hasCustomPrompt="1"/>
          </p:nvPr>
        </p:nvSpPr>
        <p:spPr>
          <a:xfrm>
            <a:off x="8152193" y="85897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cxnSp>
        <p:nvCxnSpPr>
          <p:cNvPr id="41" name="Straight Connector 40"/>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989967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IRO_Update_Concept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13" name="TextBox 12"/>
          <p:cNvSpPr txBox="1"/>
          <p:nvPr/>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16"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29"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
        <p:nvSpPr>
          <p:cNvPr id="30" name="Rectangle 29"/>
          <p:cNvSpPr/>
          <p:nvPr/>
        </p:nvSpPr>
        <p:spPr>
          <a:xfrm>
            <a:off x="10722429" y="76202"/>
            <a:ext cx="1266372" cy="51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p:nvSpPr>
        <p:spPr>
          <a:xfrm>
            <a:off x="10722430" y="197126"/>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Concept</a:t>
            </a:r>
          </a:p>
        </p:txBody>
      </p:sp>
      <p:pic>
        <p:nvPicPr>
          <p:cNvPr id="33" name="Picture 3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37" name="TextBox 36"/>
          <p:cNvSpPr txBox="1"/>
          <p:nvPr/>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38" name="TextBox 37"/>
          <p:cNvSpPr txBox="1"/>
          <p:nvPr/>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39"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40"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41"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42"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3"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45" name="TextBox 44"/>
          <p:cNvSpPr txBox="1"/>
          <p:nvPr/>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46" name="TextBox 45"/>
          <p:cNvSpPr txBox="1"/>
          <p:nvPr/>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47" name="TextBox 46"/>
          <p:cNvSpPr txBox="1"/>
          <p:nvPr/>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sp>
        <p:nvSpPr>
          <p:cNvPr id="48" name="TextBox 47"/>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49" name="TextBox 48"/>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50" name="TextBox 49"/>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52" name="Straight Connector 51"/>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55"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6"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62"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cxnSp>
        <p:nvCxnSpPr>
          <p:cNvPr id="51" name="Straight Connector 50"/>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346259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IRO_Update_Prototype_1 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3DB9F98-8A51-2347-BE8D-DB291F022A11}" type="slidenum">
              <a:rPr lang="en-US" smtClean="0"/>
              <a:t>‹#›</a:t>
            </a:fld>
            <a:endParaRPr lang="en-US"/>
          </a:p>
        </p:txBody>
      </p:sp>
      <p:sp>
        <p:nvSpPr>
          <p:cNvPr id="30" name="Rectangle 29"/>
          <p:cNvSpPr/>
          <p:nvPr/>
        </p:nvSpPr>
        <p:spPr>
          <a:xfrm>
            <a:off x="10722429" y="76202"/>
            <a:ext cx="1266372" cy="51979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TextBox 30"/>
          <p:cNvSpPr txBox="1"/>
          <p:nvPr/>
        </p:nvSpPr>
        <p:spPr>
          <a:xfrm>
            <a:off x="10722430" y="197128"/>
            <a:ext cx="1266373" cy="261610"/>
          </a:xfrm>
          <a:prstGeom prst="rect">
            <a:avLst/>
          </a:prstGeom>
          <a:noFill/>
        </p:spPr>
        <p:txBody>
          <a:bodyPr wrap="square" rtlCol="0">
            <a:spAutoFit/>
          </a:bodyPr>
          <a:lstStyle/>
          <a:p>
            <a:pPr algn="ctr"/>
            <a:r>
              <a:rPr lang="en-US" sz="1100" b="0">
                <a:latin typeface="Tahoma" pitchFamily="34" charset="0"/>
                <a:ea typeface="Tahoma" pitchFamily="34" charset="0"/>
                <a:cs typeface="Tahoma" pitchFamily="34" charset="0"/>
              </a:rPr>
              <a:t>Prototype</a:t>
            </a:r>
          </a:p>
        </p:txBody>
      </p:sp>
      <p:pic>
        <p:nvPicPr>
          <p:cNvPr id="33" name="Picture 3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552" y="130208"/>
            <a:ext cx="1447251" cy="655071"/>
          </a:xfrm>
          <a:prstGeom prst="rect">
            <a:avLst/>
          </a:prstGeom>
        </p:spPr>
      </p:pic>
      <p:sp>
        <p:nvSpPr>
          <p:cNvPr id="35" name="TextBox 34"/>
          <p:cNvSpPr txBox="1"/>
          <p:nvPr/>
        </p:nvSpPr>
        <p:spPr>
          <a:xfrm>
            <a:off x="7454898" y="3843864"/>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DIRO UPDATE/ISSUES</a:t>
            </a:r>
          </a:p>
        </p:txBody>
      </p:sp>
      <p:sp>
        <p:nvSpPr>
          <p:cNvPr id="37" name="TextBox 36"/>
          <p:cNvSpPr txBox="1"/>
          <p:nvPr/>
        </p:nvSpPr>
        <p:spPr>
          <a:xfrm>
            <a:off x="1200151" y="1363190"/>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38" name="TextBox 37"/>
          <p:cNvSpPr txBox="1"/>
          <p:nvPr/>
        </p:nvSpPr>
        <p:spPr>
          <a:xfrm>
            <a:off x="7454898" y="1365363"/>
            <a:ext cx="3619503"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39" name="TextBox 38"/>
          <p:cNvSpPr txBox="1"/>
          <p:nvPr/>
        </p:nvSpPr>
        <p:spPr>
          <a:xfrm>
            <a:off x="341314" y="3843864"/>
            <a:ext cx="533717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1" name="Straight Connector 40"/>
          <p:cNvCxnSpPr/>
          <p:nvPr/>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41"/>
          <p:cNvCxnSpPr/>
          <p:nvPr/>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43" name="Content Placeholder 6"/>
          <p:cNvSpPr>
            <a:spLocks noGrp="1"/>
          </p:cNvSpPr>
          <p:nvPr>
            <p:ph sz="quarter" idx="31" hasCustomPrompt="1"/>
          </p:nvPr>
        </p:nvSpPr>
        <p:spPr>
          <a:xfrm>
            <a:off x="260351" y="1642362"/>
            <a:ext cx="5711472" cy="2155469"/>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Insert text, images, and/or charts here</a:t>
            </a:r>
          </a:p>
          <a:p>
            <a:pPr lvl="1"/>
            <a:r>
              <a:rPr lang="en-US"/>
              <a:t>Second level</a:t>
            </a:r>
          </a:p>
          <a:p>
            <a:pPr lvl="2"/>
            <a:r>
              <a:rPr lang="en-US"/>
              <a:t>Third level</a:t>
            </a:r>
          </a:p>
          <a:p>
            <a:pPr lvl="3"/>
            <a:r>
              <a:rPr lang="en-US"/>
              <a:t>Fourth level</a:t>
            </a:r>
          </a:p>
          <a:p>
            <a:pPr lvl="4"/>
            <a:r>
              <a:rPr lang="en-US"/>
              <a:t>Fifth level</a:t>
            </a:r>
          </a:p>
        </p:txBody>
      </p:sp>
      <p:sp>
        <p:nvSpPr>
          <p:cNvPr id="44" name="Content Placeholder 6"/>
          <p:cNvSpPr>
            <a:spLocks noGrp="1"/>
          </p:cNvSpPr>
          <p:nvPr>
            <p:ph sz="quarter" idx="25" hasCustomPrompt="1"/>
          </p:nvPr>
        </p:nvSpPr>
        <p:spPr>
          <a:xfrm>
            <a:off x="260351" y="4120864"/>
            <a:ext cx="5711472" cy="2432337"/>
          </a:xfrm>
        </p:spPr>
        <p:txBody>
          <a:bodyPr/>
          <a:lstStyle>
            <a:lvl1pPr marL="169863" indent="-169863">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5" name="Content Placeholder 6"/>
          <p:cNvSpPr>
            <a:spLocks noGrp="1"/>
          </p:cNvSpPr>
          <p:nvPr>
            <p:ph sz="quarter" idx="26" hasCustomPrompt="1"/>
          </p:nvPr>
        </p:nvSpPr>
        <p:spPr>
          <a:xfrm>
            <a:off x="6277328" y="1642362"/>
            <a:ext cx="5711472" cy="2155469"/>
          </a:xfrm>
        </p:spPr>
        <p:txBody>
          <a:bodyPr/>
          <a:lstStyle>
            <a:lvl1pPr marL="171450" indent="-171450">
              <a:buFont typeface="Arial" pitchFamily="34" charset="0"/>
              <a:buChar char="•"/>
              <a:defRPr sz="1200"/>
            </a:lvl1pPr>
            <a:lvl2pPr marL="347663" indent="-177800">
              <a:defRPr sz="1000"/>
            </a:lvl2pPr>
            <a:lvl3pPr marL="515938" indent="-168275">
              <a:defRPr sz="900"/>
            </a:lvl3pPr>
            <a:lvl4pPr marL="685800" indent="-169863">
              <a:defRPr sz="900"/>
            </a:lvl4pPr>
            <a:lvl5pPr marL="855663" indent="-169863">
              <a:defRPr sz="900"/>
            </a:lvl5pPr>
          </a:lstStyle>
          <a:p>
            <a:pPr marL="171450" indent="-171450">
              <a:buFont typeface="Arial" pitchFamily="34" charset="0"/>
              <a:buChar char="•"/>
            </a:pPr>
            <a:r>
              <a:rPr lang="en-US" sz="1200">
                <a:latin typeface="Tahoma" pitchFamily="34" charset="0"/>
                <a:ea typeface="Tahoma" pitchFamily="34" charset="0"/>
                <a:cs typeface="Tahoma" pitchFamily="34" charset="0"/>
              </a:rPr>
              <a:t>Date started - Planned end - Upcoming key decision - Transition partners - Technical risk</a:t>
            </a:r>
          </a:p>
          <a:p>
            <a:pPr lvl="1"/>
            <a:r>
              <a:rPr lang="en-US"/>
              <a:t>Second level</a:t>
            </a:r>
          </a:p>
          <a:p>
            <a:pPr lvl="2"/>
            <a:r>
              <a:rPr lang="en-US"/>
              <a:t>Third level</a:t>
            </a:r>
          </a:p>
          <a:p>
            <a:pPr lvl="3"/>
            <a:r>
              <a:rPr lang="en-US"/>
              <a:t>Fourth level</a:t>
            </a:r>
          </a:p>
          <a:p>
            <a:pPr lvl="4"/>
            <a:r>
              <a:rPr lang="en-US"/>
              <a:t>Fifth level</a:t>
            </a:r>
          </a:p>
        </p:txBody>
      </p:sp>
      <p:sp>
        <p:nvSpPr>
          <p:cNvPr id="46" name="Content Placeholder 6"/>
          <p:cNvSpPr>
            <a:spLocks noGrp="1"/>
          </p:cNvSpPr>
          <p:nvPr>
            <p:ph sz="quarter" idx="32" hasCustomPrompt="1"/>
          </p:nvPr>
        </p:nvSpPr>
        <p:spPr>
          <a:xfrm>
            <a:off x="6277328" y="4120864"/>
            <a:ext cx="5711472" cy="2432337"/>
          </a:xfrm>
        </p:spPr>
        <p:txBody>
          <a:bodyPr/>
          <a:lstStyle>
            <a:lvl1pPr marL="169863" indent="-169863">
              <a:buFont typeface="Arial" pitchFamily="34" charset="0"/>
              <a:buChar char="•"/>
              <a:defRPr sz="1200" baseline="0"/>
            </a:lvl1pPr>
            <a:lvl2pPr marL="347663" indent="-177800">
              <a:defRPr sz="1000"/>
            </a:lvl2pPr>
            <a:lvl3pPr marL="515938" indent="-168275">
              <a:defRPr sz="900"/>
            </a:lvl3pPr>
            <a:lvl4pPr marL="685800" indent="-169863">
              <a:defRPr sz="900"/>
            </a:lvl4pPr>
            <a:lvl5pPr marL="855663" indent="-169863">
              <a:defRPr sz="900"/>
            </a:lvl5pPr>
          </a:lstStyle>
          <a:p>
            <a:pPr lvl="0"/>
            <a:r>
              <a:rPr lang="en-US"/>
              <a:t>Issues/Challenges and spend plan status</a:t>
            </a:r>
          </a:p>
          <a:p>
            <a:pPr lvl="1"/>
            <a:r>
              <a:rPr lang="en-US"/>
              <a:t>Second level</a:t>
            </a:r>
          </a:p>
          <a:p>
            <a:pPr lvl="2"/>
            <a:r>
              <a:rPr lang="en-US"/>
              <a:t>Third level</a:t>
            </a:r>
          </a:p>
          <a:p>
            <a:pPr lvl="3"/>
            <a:r>
              <a:rPr lang="en-US"/>
              <a:t>Fourth level</a:t>
            </a:r>
          </a:p>
          <a:p>
            <a:pPr lvl="4"/>
            <a:r>
              <a:rPr lang="en-US"/>
              <a:t>Fifth level</a:t>
            </a:r>
          </a:p>
        </p:txBody>
      </p:sp>
      <p:sp>
        <p:nvSpPr>
          <p:cNvPr id="47" name="TextBox 46"/>
          <p:cNvSpPr txBox="1"/>
          <p:nvPr/>
        </p:nvSpPr>
        <p:spPr>
          <a:xfrm>
            <a:off x="38105" y="1100946"/>
            <a:ext cx="831849" cy="246221"/>
          </a:xfrm>
          <a:prstGeom prst="rect">
            <a:avLst/>
          </a:prstGeom>
          <a:noFill/>
        </p:spPr>
        <p:txBody>
          <a:bodyPr wrap="square" rtlCol="0">
            <a:spAutoFit/>
          </a:bodyPr>
          <a:lstStyle/>
          <a:p>
            <a:r>
              <a:rPr lang="en-US" sz="1000">
                <a:latin typeface="+mn-lt"/>
              </a:rPr>
              <a:t>PE:</a:t>
            </a:r>
          </a:p>
        </p:txBody>
      </p:sp>
      <p:sp>
        <p:nvSpPr>
          <p:cNvPr id="48" name="TextBox 47"/>
          <p:cNvSpPr txBox="1"/>
          <p:nvPr/>
        </p:nvSpPr>
        <p:spPr>
          <a:xfrm>
            <a:off x="1392061" y="1100946"/>
            <a:ext cx="1606551" cy="246221"/>
          </a:xfrm>
          <a:prstGeom prst="rect">
            <a:avLst/>
          </a:prstGeom>
          <a:noFill/>
        </p:spPr>
        <p:txBody>
          <a:bodyPr wrap="square" rtlCol="0">
            <a:spAutoFit/>
          </a:bodyPr>
          <a:lstStyle/>
          <a:p>
            <a:r>
              <a:rPr lang="en-US" sz="1000">
                <a:latin typeface="+mn-lt"/>
              </a:rPr>
              <a:t>PROJECT:</a:t>
            </a:r>
          </a:p>
        </p:txBody>
      </p:sp>
      <p:sp>
        <p:nvSpPr>
          <p:cNvPr id="49" name="TextBox 48"/>
          <p:cNvSpPr txBox="1"/>
          <p:nvPr/>
        </p:nvSpPr>
        <p:spPr>
          <a:xfrm>
            <a:off x="3009902" y="1100946"/>
            <a:ext cx="1606551"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50"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51"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2"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3"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4"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5"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6" name="TextBox 55"/>
          <p:cNvSpPr txBox="1"/>
          <p:nvPr/>
        </p:nvSpPr>
        <p:spPr>
          <a:xfrm>
            <a:off x="11079800" y="880703"/>
            <a:ext cx="975360" cy="246221"/>
          </a:xfrm>
          <a:prstGeom prst="rect">
            <a:avLst/>
          </a:prstGeom>
          <a:noFill/>
        </p:spPr>
        <p:txBody>
          <a:bodyPr wrap="square" rtlCol="0">
            <a:spAutoFit/>
          </a:bodyPr>
          <a:lstStyle>
            <a:defPPr>
              <a:defRPr lang="en-US"/>
            </a:defPPr>
            <a:lvl1pPr>
              <a:defRPr sz="1000"/>
            </a:lvl1pPr>
          </a:lstStyle>
          <a:p>
            <a:pPr lvl="0" algn="ctr"/>
            <a:r>
              <a:rPr lang="en-US" sz="1000"/>
              <a:t>FY13</a:t>
            </a:r>
          </a:p>
        </p:txBody>
      </p:sp>
      <p:sp>
        <p:nvSpPr>
          <p:cNvPr id="57" name="TextBox 56"/>
          <p:cNvSpPr txBox="1"/>
          <p:nvPr/>
        </p:nvSpPr>
        <p:spPr>
          <a:xfrm>
            <a:off x="10101659" y="880703"/>
            <a:ext cx="975360" cy="246221"/>
          </a:xfrm>
          <a:prstGeom prst="rect">
            <a:avLst/>
          </a:prstGeom>
          <a:noFill/>
        </p:spPr>
        <p:txBody>
          <a:bodyPr wrap="square" rtlCol="0">
            <a:spAutoFit/>
          </a:bodyPr>
          <a:lstStyle>
            <a:defPPr>
              <a:defRPr lang="en-US"/>
            </a:defPPr>
            <a:lvl1pPr>
              <a:defRPr sz="1000"/>
            </a:lvl1pPr>
          </a:lstStyle>
          <a:p>
            <a:pPr lvl="0" algn="ctr"/>
            <a:r>
              <a:rPr lang="en-US" sz="1000"/>
              <a:t>FY12</a:t>
            </a:r>
          </a:p>
        </p:txBody>
      </p:sp>
      <p:sp>
        <p:nvSpPr>
          <p:cNvPr id="58" name="TextBox 57"/>
          <p:cNvSpPr txBox="1"/>
          <p:nvPr/>
        </p:nvSpPr>
        <p:spPr>
          <a:xfrm>
            <a:off x="9123517" y="880703"/>
            <a:ext cx="975360" cy="246221"/>
          </a:xfrm>
          <a:prstGeom prst="rect">
            <a:avLst/>
          </a:prstGeom>
          <a:noFill/>
        </p:spPr>
        <p:txBody>
          <a:bodyPr wrap="square" rtlCol="0">
            <a:spAutoFit/>
          </a:bodyPr>
          <a:lstStyle>
            <a:defPPr>
              <a:defRPr lang="en-US"/>
            </a:defPPr>
            <a:lvl1pPr>
              <a:defRPr sz="1000"/>
            </a:lvl1pPr>
          </a:lstStyle>
          <a:p>
            <a:pPr lvl="0" algn="ctr"/>
            <a:r>
              <a:rPr lang="en-US" sz="1000"/>
              <a:t>FY11</a:t>
            </a:r>
          </a:p>
        </p:txBody>
      </p:sp>
      <p:cxnSp>
        <p:nvCxnSpPr>
          <p:cNvPr id="59" name="Straight Connector 58"/>
          <p:cNvCxnSpPr/>
          <p:nvPr/>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0" name="Title 1"/>
          <p:cNvSpPr>
            <a:spLocks noGrp="1"/>
          </p:cNvSpPr>
          <p:nvPr>
            <p:ph type="ctrTitle" hasCustomPrompt="1"/>
          </p:nvPr>
        </p:nvSpPr>
        <p:spPr>
          <a:xfrm>
            <a:off x="2159000" y="76202"/>
            <a:ext cx="8563429"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a:t>Program Name (Acronym)</a:t>
            </a:r>
          </a:p>
        </p:txBody>
      </p:sp>
      <p:sp>
        <p:nvSpPr>
          <p:cNvPr id="61" name="Text Placeholder 4"/>
          <p:cNvSpPr>
            <a:spLocks noGrp="1"/>
          </p:cNvSpPr>
          <p:nvPr>
            <p:ph type="body" sz="quarter" idx="24" hasCustomPrompt="1"/>
          </p:nvPr>
        </p:nvSpPr>
        <p:spPr>
          <a:xfrm>
            <a:off x="2159001" y="587527"/>
            <a:ext cx="8562116"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t>PM / Office</a:t>
            </a:r>
          </a:p>
        </p:txBody>
      </p:sp>
    </p:spTree>
    <p:extLst>
      <p:ext uri="{BB962C8B-B14F-4D97-AF65-F5344CB8AC3E}">
        <p14:creationId xmlns:p14="http://schemas.microsoft.com/office/powerpoint/2010/main" val="42329243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3.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theme" Target="../theme/theme4.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2">
            <a:lum/>
          </a:blip>
          <a:srcRect/>
          <a:stretch>
            <a:fillRect t="-17000" b="5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7864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46" r:id="rId12"/>
    <p:sldLayoutId id="2147483847" r:id="rId13"/>
    <p:sldLayoutId id="2147483848" r:id="rId14"/>
    <p:sldLayoutId id="2147483760" r:id="rId15"/>
    <p:sldLayoutId id="2147483761" r:id="rId16"/>
    <p:sldLayoutId id="2147483762" r:id="rId17"/>
    <p:sldLayoutId id="2147483763" r:id="rId18"/>
    <p:sldLayoutId id="2147483765" r:id="rId19"/>
    <p:sldLayoutId id="2147483767" r:id="rId20"/>
    <p:sldLayoutId id="2147483768"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8" r:id="rId39"/>
    <p:sldLayoutId id="2147483790"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508000" y="1219200"/>
            <a:ext cx="11176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1778000" y="6550026"/>
            <a:ext cx="8636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a:t>Distribution Statement</a:t>
            </a:r>
          </a:p>
        </p:txBody>
      </p:sp>
      <p:sp>
        <p:nvSpPr>
          <p:cNvPr id="12" name="Slide Number Placeholder 5"/>
          <p:cNvSpPr>
            <a:spLocks noGrp="1"/>
          </p:cNvSpPr>
          <p:nvPr>
            <p:ph type="sldNum" sz="quarter" idx="4"/>
          </p:nvPr>
        </p:nvSpPr>
        <p:spPr>
          <a:xfrm>
            <a:off x="10803240" y="6553200"/>
            <a:ext cx="1016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a:p>
        </p:txBody>
      </p:sp>
      <p:sp>
        <p:nvSpPr>
          <p:cNvPr id="13" name="Title Placeholder 9"/>
          <p:cNvSpPr>
            <a:spLocks noGrp="1"/>
          </p:cNvSpPr>
          <p:nvPr>
            <p:ph type="title"/>
          </p:nvPr>
        </p:nvSpPr>
        <p:spPr bwMode="auto">
          <a:xfrm>
            <a:off x="2163233" y="152400"/>
            <a:ext cx="952076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Master title style</a:t>
            </a:r>
          </a:p>
        </p:txBody>
      </p:sp>
      <p:sp>
        <p:nvSpPr>
          <p:cNvPr id="2" name="Date Placeholder 1"/>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94E2C-28A1-4ACF-BE1C-DC6E3E3FF6B4}" type="datetimeFigureOut">
              <a:rPr lang="en-US" smtClean="0"/>
              <a:t>12/11/22</a:t>
            </a:fld>
            <a:endParaRPr lang="en-US"/>
          </a:p>
        </p:txBody>
      </p:sp>
    </p:spTree>
    <p:extLst>
      <p:ext uri="{BB962C8B-B14F-4D97-AF65-F5344CB8AC3E}">
        <p14:creationId xmlns:p14="http://schemas.microsoft.com/office/powerpoint/2010/main" val="1488422533"/>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51" r:id="rId29"/>
  </p:sldLayoutIdLst>
  <p:hf hdr="0"/>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D13FBF-6CB3-85C5-A060-D4399352B6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BD2C7C-6A98-6B8C-6FE5-B3ED955256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2AF92-F76C-8011-3226-6BD2B5A08E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CFBCFC-B2AD-204C-95EB-AF3F7DBE753A}" type="datetimeFigureOut">
              <a:rPr lang="en-US" smtClean="0"/>
              <a:t>12/11/22</a:t>
            </a:fld>
            <a:endParaRPr lang="en-US"/>
          </a:p>
        </p:txBody>
      </p:sp>
      <p:sp>
        <p:nvSpPr>
          <p:cNvPr id="5" name="Footer Placeholder 4">
            <a:extLst>
              <a:ext uri="{FF2B5EF4-FFF2-40B4-BE49-F238E27FC236}">
                <a16:creationId xmlns:a16="http://schemas.microsoft.com/office/drawing/2014/main" id="{A0EF3402-E12E-3AC7-2D7E-59887E17E3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04A95C-D742-2104-1E0A-45A6346017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7D581-CBC2-B14D-9AEF-1742C1C36F81}" type="slidenum">
              <a:rPr lang="en-US" smtClean="0"/>
              <a:t>‹#›</a:t>
            </a:fld>
            <a:endParaRPr lang="en-US"/>
          </a:p>
        </p:txBody>
      </p:sp>
    </p:spTree>
    <p:extLst>
      <p:ext uri="{BB962C8B-B14F-4D97-AF65-F5344CB8AC3E}">
        <p14:creationId xmlns:p14="http://schemas.microsoft.com/office/powerpoint/2010/main" val="238877974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508000" y="1219200"/>
            <a:ext cx="11176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1778000" y="6550026"/>
            <a:ext cx="8636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endParaRPr lang="en-US"/>
          </a:p>
        </p:txBody>
      </p:sp>
      <p:sp>
        <p:nvSpPr>
          <p:cNvPr id="12" name="Slide Number Placeholder 5"/>
          <p:cNvSpPr>
            <a:spLocks noGrp="1"/>
          </p:cNvSpPr>
          <p:nvPr>
            <p:ph type="sldNum" sz="quarter" idx="4"/>
          </p:nvPr>
        </p:nvSpPr>
        <p:spPr>
          <a:xfrm>
            <a:off x="10803240" y="6553200"/>
            <a:ext cx="1016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fld id="{73DB9F98-8A51-2347-BE8D-DB291F022A11}" type="slidenum">
              <a:rPr lang="en-US" smtClean="0"/>
              <a:t>‹#›</a:t>
            </a:fld>
            <a:endParaRPr lang="en-US"/>
          </a:p>
        </p:txBody>
      </p:sp>
      <p:sp>
        <p:nvSpPr>
          <p:cNvPr id="13" name="Title Placeholder 9"/>
          <p:cNvSpPr>
            <a:spLocks noGrp="1"/>
          </p:cNvSpPr>
          <p:nvPr>
            <p:ph type="title"/>
          </p:nvPr>
        </p:nvSpPr>
        <p:spPr bwMode="auto">
          <a:xfrm>
            <a:off x="2163233" y="152400"/>
            <a:ext cx="952076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Master title style</a:t>
            </a:r>
          </a:p>
        </p:txBody>
      </p:sp>
      <p:sp>
        <p:nvSpPr>
          <p:cNvPr id="2" name="Date Placeholder 1"/>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3F935F-E9E1-B748-9670-CAAD18BB8E63}" type="datetimeFigureOut">
              <a:rPr lang="en-US" smtClean="0"/>
              <a:t>12/11/22</a:t>
            </a:fld>
            <a:endParaRPr lang="en-US"/>
          </a:p>
        </p:txBody>
      </p:sp>
    </p:spTree>
    <p:extLst>
      <p:ext uri="{BB962C8B-B14F-4D97-AF65-F5344CB8AC3E}">
        <p14:creationId xmlns:p14="http://schemas.microsoft.com/office/powerpoint/2010/main" val="37561186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Lst>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16.png"/><Relationship Id="rId7" Type="http://schemas.openxmlformats.org/officeDocument/2006/relationships/slide" Target="slide18.xml"/><Relationship Id="rId2" Type="http://schemas.openxmlformats.org/officeDocument/2006/relationships/image" Target="../media/image15.png"/><Relationship Id="rId1" Type="http://schemas.openxmlformats.org/officeDocument/2006/relationships/slideLayout" Target="../slideLayouts/slideLayout68.xml"/><Relationship Id="rId6" Type="http://schemas.openxmlformats.org/officeDocument/2006/relationships/slide" Target="slide11.xml"/><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slide" Target="slide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5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68.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68.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8.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8.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8.xml"/><Relationship Id="rId2" Type="http://schemas.openxmlformats.org/officeDocument/2006/relationships/image" Target="../media/image7.png"/><Relationship Id="rId1" Type="http://schemas.openxmlformats.org/officeDocument/2006/relationships/slideLayout" Target="../slideLayouts/slideLayout68.xml"/><Relationship Id="rId6" Type="http://schemas.openxmlformats.org/officeDocument/2006/relationships/slide" Target="slide6.xml"/><Relationship Id="rId5" Type="http://schemas.openxmlformats.org/officeDocument/2006/relationships/slide" Target="slide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8.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8.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8.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68.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microsoft.com/office/2017/06/relationships/model3d" Target="../media/model3d1.glb"/><Relationship Id="rId1" Type="http://schemas.openxmlformats.org/officeDocument/2006/relationships/slideLayout" Target="../slideLayouts/slideLayout50.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50.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microsoft.com/office/2017/06/relationships/model3d" Target="../media/model3d5.glb"/><Relationship Id="rId3" Type="http://schemas.openxmlformats.org/officeDocument/2006/relationships/image" Target="../media/image73.png"/><Relationship Id="rId7" Type="http://schemas.openxmlformats.org/officeDocument/2006/relationships/image" Target="../media/image75.png"/><Relationship Id="rId2" Type="http://schemas.microsoft.com/office/2017/06/relationships/model3d" Target="../media/model3d2.glb"/><Relationship Id="rId1" Type="http://schemas.openxmlformats.org/officeDocument/2006/relationships/slideLayout" Target="../slideLayouts/slideLayout50.xml"/><Relationship Id="rId6" Type="http://schemas.microsoft.com/office/2017/06/relationships/model3d" Target="../media/model3d4.glb"/><Relationship Id="rId11" Type="http://schemas.openxmlformats.org/officeDocument/2006/relationships/image" Target="../media/image77.png"/><Relationship Id="rId5" Type="http://schemas.openxmlformats.org/officeDocument/2006/relationships/image" Target="../media/image74.png"/><Relationship Id="rId10" Type="http://schemas.microsoft.com/office/2017/06/relationships/model3d" Target="../media/model3d6.glb"/><Relationship Id="rId4" Type="http://schemas.microsoft.com/office/2017/06/relationships/model3d" Target="../media/model3d3.glb"/><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8.xml"/></Relationships>
</file>

<file path=ppt/slides/_rels/slide40.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78.png"/><Relationship Id="rId7" Type="http://schemas.openxmlformats.org/officeDocument/2006/relationships/image" Target="../media/image80.png"/><Relationship Id="rId2" Type="http://schemas.microsoft.com/office/2017/06/relationships/model3d" Target="../media/model3d7.glb"/><Relationship Id="rId1" Type="http://schemas.openxmlformats.org/officeDocument/2006/relationships/slideLayout" Target="../slideLayouts/slideLayout50.xml"/><Relationship Id="rId6" Type="http://schemas.microsoft.com/office/2017/06/relationships/model3d" Target="../media/model3d9.glb"/><Relationship Id="rId11" Type="http://schemas.openxmlformats.org/officeDocument/2006/relationships/image" Target="../media/image82.png"/><Relationship Id="rId5" Type="http://schemas.openxmlformats.org/officeDocument/2006/relationships/image" Target="../media/image79.png"/><Relationship Id="rId10" Type="http://schemas.microsoft.com/office/2017/06/relationships/model3d" Target="../media/model3d10.glb"/><Relationship Id="rId4" Type="http://schemas.microsoft.com/office/2017/06/relationships/model3d" Target="../media/model3d8.glb"/><Relationship Id="rId9"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microsoft.com/office/2017/06/relationships/model3d" Target="../media/model3d9.glb"/><Relationship Id="rId13" Type="http://schemas.openxmlformats.org/officeDocument/2006/relationships/image" Target="../media/image89.png"/><Relationship Id="rId18" Type="http://schemas.microsoft.com/office/2017/06/relationships/model3d" Target="../media/model3d3.glb"/><Relationship Id="rId3" Type="http://schemas.openxmlformats.org/officeDocument/2006/relationships/image" Target="../media/image84.png"/><Relationship Id="rId7" Type="http://schemas.openxmlformats.org/officeDocument/2006/relationships/image" Target="../media/image86.png"/><Relationship Id="rId12" Type="http://schemas.microsoft.com/office/2017/06/relationships/model3d" Target="../media/model3d10.glb"/><Relationship Id="rId17" Type="http://schemas.openxmlformats.org/officeDocument/2006/relationships/image" Target="../media/image91.png"/><Relationship Id="rId2" Type="http://schemas.openxmlformats.org/officeDocument/2006/relationships/image" Target="../media/image83.emf"/><Relationship Id="rId16" Type="http://schemas.microsoft.com/office/2017/06/relationships/model3d" Target="../media/model3d6.glb"/><Relationship Id="rId1" Type="http://schemas.openxmlformats.org/officeDocument/2006/relationships/slideLayout" Target="../slideLayouts/slideLayout50.xml"/><Relationship Id="rId6" Type="http://schemas.microsoft.com/office/2017/06/relationships/model3d" Target="../media/model3d8.glb"/><Relationship Id="rId11" Type="http://schemas.openxmlformats.org/officeDocument/2006/relationships/image" Target="../media/image88.png"/><Relationship Id="rId5" Type="http://schemas.openxmlformats.org/officeDocument/2006/relationships/image" Target="../media/image85.png"/><Relationship Id="rId15" Type="http://schemas.openxmlformats.org/officeDocument/2006/relationships/image" Target="../media/image90.png"/><Relationship Id="rId10" Type="http://schemas.microsoft.com/office/2017/06/relationships/model3d" Target="../media/model3d1.glb"/><Relationship Id="rId19" Type="http://schemas.openxmlformats.org/officeDocument/2006/relationships/image" Target="../media/image92.png"/><Relationship Id="rId4" Type="http://schemas.microsoft.com/office/2017/06/relationships/model3d" Target="../media/model3d7.glb"/><Relationship Id="rId9" Type="http://schemas.openxmlformats.org/officeDocument/2006/relationships/image" Target="../media/image87.png"/><Relationship Id="rId14" Type="http://schemas.microsoft.com/office/2017/06/relationships/model3d" Target="../media/model3d5.glb"/></Relationships>
</file>

<file path=ppt/slides/_rels/slide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7.xml"/></Relationships>
</file>

<file path=ppt/slides/_rels/slide4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94.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50.xml"/><Relationship Id="rId6" Type="http://schemas.openxmlformats.org/officeDocument/2006/relationships/image" Target="../media/image63.png"/><Relationship Id="rId11" Type="http://schemas.openxmlformats.org/officeDocument/2006/relationships/image" Target="../media/image99.jpeg"/><Relationship Id="rId5" Type="http://schemas.openxmlformats.org/officeDocument/2006/relationships/image" Target="../media/image96.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0.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0.xml"/><Relationship Id="rId5" Type="http://schemas.openxmlformats.org/officeDocument/2006/relationships/image" Target="../media/image113.emf"/><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0.xml"/><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8" Type="http://schemas.microsoft.com/office/2017/06/relationships/model3d" Target="../media/model3d1.glb"/><Relationship Id="rId13" Type="http://schemas.openxmlformats.org/officeDocument/2006/relationships/image" Target="../media/image90.png"/><Relationship Id="rId3" Type="http://schemas.openxmlformats.org/officeDocument/2006/relationships/image" Target="../media/image119.png"/><Relationship Id="rId7" Type="http://schemas.openxmlformats.org/officeDocument/2006/relationships/image" Target="../media/image86.png"/><Relationship Id="rId12" Type="http://schemas.microsoft.com/office/2017/06/relationships/model3d" Target="../media/model3d5.glb"/><Relationship Id="rId17" Type="http://schemas.openxmlformats.org/officeDocument/2006/relationships/image" Target="../media/image92.png"/><Relationship Id="rId2" Type="http://schemas.openxmlformats.org/officeDocument/2006/relationships/image" Target="../media/image118.png"/><Relationship Id="rId16" Type="http://schemas.microsoft.com/office/2017/06/relationships/model3d" Target="../media/model3d3.glb"/><Relationship Id="rId1" Type="http://schemas.openxmlformats.org/officeDocument/2006/relationships/slideLayout" Target="../slideLayouts/slideLayout50.xml"/><Relationship Id="rId6" Type="http://schemas.microsoft.com/office/2017/06/relationships/model3d" Target="../media/model3d8.glb"/><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91.png"/><Relationship Id="rId10" Type="http://schemas.microsoft.com/office/2017/06/relationships/model3d" Target="../media/model3d10.glb"/><Relationship Id="rId4" Type="http://schemas.microsoft.com/office/2017/06/relationships/model3d" Target="../media/model3d7.glb"/><Relationship Id="rId9" Type="http://schemas.openxmlformats.org/officeDocument/2006/relationships/image" Target="../media/image88.png"/><Relationship Id="rId14" Type="http://schemas.microsoft.com/office/2017/06/relationships/model3d" Target="../media/model3d6.glb"/></Relationships>
</file>

<file path=ppt/slides/_rels/slide54.xml.rels><?xml version="1.0" encoding="UTF-8" standalone="yes"?>
<Relationships xmlns="http://schemas.openxmlformats.org/package/2006/relationships"><Relationship Id="rId2" Type="http://schemas.openxmlformats.org/officeDocument/2006/relationships/hyperlink" Target="https://nusci.csl.sri.com/publication/" TargetMode="Externa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6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eg"/><Relationship Id="rId1" Type="http://schemas.openxmlformats.org/officeDocument/2006/relationships/slideLayout" Target="../slideLayouts/slideLayout6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C788-98EA-0C47-912B-F0E4B04E8231}"/>
              </a:ext>
            </a:extLst>
          </p:cNvPr>
          <p:cNvSpPr>
            <a:spLocks noGrp="1"/>
          </p:cNvSpPr>
          <p:nvPr>
            <p:ph type="ctrTitle"/>
          </p:nvPr>
        </p:nvSpPr>
        <p:spPr>
          <a:xfrm>
            <a:off x="-1300843" y="1145091"/>
            <a:ext cx="9144000" cy="2387600"/>
          </a:xfrm>
        </p:spPr>
        <p:txBody>
          <a:bodyPr/>
          <a:lstStyle/>
          <a:p>
            <a:r>
              <a:rPr lang="en-US" b="1"/>
              <a:t>SRI TA1 </a:t>
            </a:r>
            <a:r>
              <a:rPr lang="en-US" b="1" err="1"/>
              <a:t>NuSymCORE</a:t>
            </a:r>
            <a:endParaRPr lang="en-US" b="1"/>
          </a:p>
        </p:txBody>
      </p:sp>
      <p:sp>
        <p:nvSpPr>
          <p:cNvPr id="3" name="Subtitle 2">
            <a:extLst>
              <a:ext uri="{FF2B5EF4-FFF2-40B4-BE49-F238E27FC236}">
                <a16:creationId xmlns:a16="http://schemas.microsoft.com/office/drawing/2014/main" id="{3DF59730-22C1-594D-96B8-E5F54458FD1C}"/>
              </a:ext>
            </a:extLst>
          </p:cNvPr>
          <p:cNvSpPr>
            <a:spLocks noGrp="1"/>
          </p:cNvSpPr>
          <p:nvPr>
            <p:ph type="subTitle" idx="1"/>
          </p:nvPr>
        </p:nvSpPr>
        <p:spPr>
          <a:xfrm>
            <a:off x="130628" y="3606541"/>
            <a:ext cx="11242221" cy="1655762"/>
          </a:xfrm>
        </p:spPr>
        <p:txBody>
          <a:bodyPr/>
          <a:lstStyle/>
          <a:p>
            <a:pPr algn="l"/>
            <a:r>
              <a:rPr lang="en-US" b="1" dirty="0">
                <a:solidFill>
                  <a:schemeClr val="tx1"/>
                </a:solidFill>
              </a:rPr>
              <a:t>Principal Investigator:   Susmit Jha </a:t>
            </a:r>
          </a:p>
          <a:p>
            <a:pPr algn="l"/>
            <a:r>
              <a:rPr lang="en-US" b="1" dirty="0">
                <a:solidFill>
                  <a:schemeClr val="tx1"/>
                </a:solidFill>
              </a:rPr>
              <a:t>Team:  Adam Cobb, Daniel Elenius, Anirban Roy, Kaushik </a:t>
            </a:r>
            <a:r>
              <a:rPr lang="en-US" b="1" dirty="0" err="1">
                <a:solidFill>
                  <a:schemeClr val="tx1"/>
                </a:solidFill>
              </a:rPr>
              <a:t>Koneripalli</a:t>
            </a:r>
            <a:r>
              <a:rPr lang="en-US" b="1" dirty="0">
                <a:solidFill>
                  <a:schemeClr val="tx1"/>
                </a:solidFill>
              </a:rPr>
              <a:t>, Chris </a:t>
            </a:r>
            <a:r>
              <a:rPr lang="en-US" b="1" dirty="0" err="1">
                <a:solidFill>
                  <a:schemeClr val="tx1"/>
                </a:solidFill>
              </a:rPr>
              <a:t>McComb</a:t>
            </a:r>
            <a:endParaRPr lang="en-US" b="1" dirty="0">
              <a:solidFill>
                <a:schemeClr val="tx1"/>
              </a:solidFill>
            </a:endParaRPr>
          </a:p>
          <a:p>
            <a:pPr algn="l"/>
            <a:r>
              <a:rPr lang="en-US" sz="2000" dirty="0">
                <a:solidFill>
                  <a:schemeClr val="tx1"/>
                </a:solidFill>
              </a:rPr>
              <a:t>Neurosymbolic Computing and Intelligence (</a:t>
            </a:r>
            <a:r>
              <a:rPr lang="en-US" sz="2000" dirty="0" err="1">
                <a:solidFill>
                  <a:schemeClr val="tx1"/>
                </a:solidFill>
              </a:rPr>
              <a:t>NuSCI</a:t>
            </a:r>
            <a:r>
              <a:rPr lang="en-US" sz="2000" dirty="0">
                <a:solidFill>
                  <a:schemeClr val="tx1"/>
                </a:solidFill>
              </a:rPr>
              <a:t>)</a:t>
            </a:r>
            <a:r>
              <a:rPr lang="en-US" sz="2000" dirty="0"/>
              <a:t>)</a:t>
            </a:r>
          </a:p>
          <a:p>
            <a:pPr algn="l"/>
            <a:r>
              <a:rPr lang="en-US" sz="2000" dirty="0">
                <a:solidFill>
                  <a:schemeClr val="tx1"/>
                </a:solidFill>
              </a:rPr>
              <a:t>Computer Science Laboratory, SRI</a:t>
            </a:r>
          </a:p>
        </p:txBody>
      </p:sp>
      <p:sp>
        <p:nvSpPr>
          <p:cNvPr id="4" name="Rectangle 3">
            <a:extLst>
              <a:ext uri="{FF2B5EF4-FFF2-40B4-BE49-F238E27FC236}">
                <a16:creationId xmlns:a16="http://schemas.microsoft.com/office/drawing/2014/main" id="{CD7F0019-9D5E-A740-9C28-43CA536BD6B0}"/>
              </a:ext>
            </a:extLst>
          </p:cNvPr>
          <p:cNvSpPr/>
          <p:nvPr/>
        </p:nvSpPr>
        <p:spPr>
          <a:xfrm>
            <a:off x="130628" y="5456173"/>
            <a:ext cx="5108258" cy="707886"/>
          </a:xfrm>
          <a:prstGeom prst="rect">
            <a:avLst/>
          </a:prstGeom>
        </p:spPr>
        <p:txBody>
          <a:bodyPr wrap="none">
            <a:spAutoFit/>
          </a:bodyPr>
          <a:lstStyle/>
          <a:p>
            <a:r>
              <a:rPr lang="en-US" sz="2000" b="1" dirty="0"/>
              <a:t>Prepared for: Dr. Matthew Wilding, DARPA I20</a:t>
            </a:r>
          </a:p>
          <a:p>
            <a:r>
              <a:rPr lang="en-US" sz="2000" dirty="0"/>
              <a:t>Date: December 12, 2022</a:t>
            </a:r>
          </a:p>
        </p:txBody>
      </p:sp>
      <p:sp>
        <p:nvSpPr>
          <p:cNvPr id="5" name="Rectangle 4">
            <a:extLst>
              <a:ext uri="{FF2B5EF4-FFF2-40B4-BE49-F238E27FC236}">
                <a16:creationId xmlns:a16="http://schemas.microsoft.com/office/drawing/2014/main" id="{122B3608-FA7F-F649-BA66-2A809842946C}"/>
              </a:ext>
            </a:extLst>
          </p:cNvPr>
          <p:cNvSpPr/>
          <p:nvPr/>
        </p:nvSpPr>
        <p:spPr>
          <a:xfrm>
            <a:off x="7287901" y="3074117"/>
            <a:ext cx="4904099" cy="338554"/>
          </a:xfrm>
          <a:prstGeom prst="rect">
            <a:avLst/>
          </a:prstGeom>
        </p:spPr>
        <p:txBody>
          <a:bodyPr wrap="none">
            <a:spAutoFit/>
          </a:bodyPr>
          <a:lstStyle/>
          <a:p>
            <a:r>
              <a:rPr lang="en-US" sz="1600" u="sng">
                <a:solidFill>
                  <a:schemeClr val="bg1"/>
                </a:solidFill>
                <a:latin typeface="Tahoma" panose="020B0604030504040204" pitchFamily="34" charset="0"/>
                <a:ea typeface="Tahoma" panose="020B0604030504040204" pitchFamily="34" charset="0"/>
                <a:cs typeface="Tahoma" panose="020B0604030504040204" pitchFamily="34" charset="0"/>
              </a:rPr>
              <a:t>DARPA Symbiotic Design for Cyber Physical Systems</a:t>
            </a:r>
          </a:p>
        </p:txBody>
      </p:sp>
      <p:pic>
        <p:nvPicPr>
          <p:cNvPr id="8" name="Picture 7">
            <a:extLst>
              <a:ext uri="{FF2B5EF4-FFF2-40B4-BE49-F238E27FC236}">
                <a16:creationId xmlns:a16="http://schemas.microsoft.com/office/drawing/2014/main" id="{836E88B1-E092-E743-8FAE-CF9A19DEAD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83792" y="5419131"/>
            <a:ext cx="1520028" cy="744928"/>
          </a:xfrm>
          <a:prstGeom prst="rect">
            <a:avLst/>
          </a:prstGeom>
        </p:spPr>
      </p:pic>
      <p:sp>
        <p:nvSpPr>
          <p:cNvPr id="10" name="TextBox 9">
            <a:extLst>
              <a:ext uri="{FF2B5EF4-FFF2-40B4-BE49-F238E27FC236}">
                <a16:creationId xmlns:a16="http://schemas.microsoft.com/office/drawing/2014/main" id="{C40B5F01-3A7E-7AB4-D21B-FFD8A776CE75}"/>
              </a:ext>
            </a:extLst>
          </p:cNvPr>
          <p:cNvSpPr txBox="1"/>
          <p:nvPr/>
        </p:nvSpPr>
        <p:spPr>
          <a:xfrm>
            <a:off x="130629" y="6396335"/>
            <a:ext cx="11916591" cy="461665"/>
          </a:xfrm>
          <a:prstGeom prst="rect">
            <a:avLst/>
          </a:prstGeom>
          <a:noFill/>
        </p:spPr>
        <p:txBody>
          <a:bodyPr wrap="square">
            <a:spAutoFit/>
          </a:bodyPr>
          <a:lstStyle/>
          <a:p>
            <a:pPr algn="l"/>
            <a:r>
              <a:rPr lang="en-US" sz="1200" b="0" i="0" u="none" strike="noStrike" dirty="0">
                <a:solidFill>
                  <a:srgbClr val="000000"/>
                </a:solidFill>
                <a:effectLst/>
                <a:latin typeface="-webkit-standard"/>
              </a:rPr>
              <a:t>This research was developed with funding from the Defense Advanced Research Projects Agency (DARPA). The views, opinions and/or findings expressed are those of the author and should not be interpreted as representing the official views or policies of the Department of Defense or the U.S. Government. This research was supported by </a:t>
            </a:r>
            <a:r>
              <a:rPr lang="en-US" sz="1200" dirty="0"/>
              <a:t>Contract No. FA8750-20-C-002.</a:t>
            </a:r>
            <a:endParaRPr lang="en-US" sz="1200" b="0" i="0" u="none" strike="noStrike" dirty="0">
              <a:solidFill>
                <a:srgbClr val="000000"/>
              </a:solidFill>
              <a:effectLst/>
              <a:latin typeface="-webkit-standard"/>
            </a:endParaRPr>
          </a:p>
        </p:txBody>
      </p:sp>
      <p:pic>
        <p:nvPicPr>
          <p:cNvPr id="6" name="Picture 2" descr="Erva Ulu">
            <a:extLst>
              <a:ext uri="{FF2B5EF4-FFF2-40B4-BE49-F238E27FC236}">
                <a16:creationId xmlns:a16="http://schemas.microsoft.com/office/drawing/2014/main" id="{86F112DA-1CC9-7FE3-3CFB-96ACA7C94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281" y="5381303"/>
            <a:ext cx="1940030" cy="7449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CB6EA3E-4547-DD30-5E7D-7FC9B69F5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7352" y="5523529"/>
            <a:ext cx="2151097" cy="508664"/>
          </a:xfrm>
          <a:prstGeom prst="rect">
            <a:avLst/>
          </a:prstGeom>
        </p:spPr>
      </p:pic>
    </p:spTree>
    <p:extLst>
      <p:ext uri="{BB962C8B-B14F-4D97-AF65-F5344CB8AC3E}">
        <p14:creationId xmlns:p14="http://schemas.microsoft.com/office/powerpoint/2010/main" val="344752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2BC68-3C4C-9ACF-81CA-4EE7BA72A1E9}"/>
              </a:ext>
            </a:extLst>
          </p:cNvPr>
          <p:cNvSpPr>
            <a:spLocks noGrp="1"/>
          </p:cNvSpPr>
          <p:nvPr>
            <p:ph type="title"/>
          </p:nvPr>
        </p:nvSpPr>
        <p:spPr>
          <a:xfrm>
            <a:off x="508001" y="136524"/>
            <a:ext cx="9520767" cy="609600"/>
          </a:xfrm>
        </p:spPr>
        <p:txBody>
          <a:bodyPr/>
          <a:lstStyle/>
          <a:p>
            <a:r>
              <a:rPr lang="en-US" sz="3000" dirty="0"/>
              <a:t>Overview of Trinity AI Co-Designer</a:t>
            </a:r>
          </a:p>
        </p:txBody>
      </p:sp>
      <p:sp>
        <p:nvSpPr>
          <p:cNvPr id="5" name="Footer Placeholder 4">
            <a:extLst>
              <a:ext uri="{FF2B5EF4-FFF2-40B4-BE49-F238E27FC236}">
                <a16:creationId xmlns:a16="http://schemas.microsoft.com/office/drawing/2014/main" id="{3651A6BE-66A3-8585-A75B-67BE9D0E7408}"/>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E4513B97-4AF6-BB02-A864-9EAC4BB06038}"/>
              </a:ext>
            </a:extLst>
          </p:cNvPr>
          <p:cNvSpPr>
            <a:spLocks noGrp="1"/>
          </p:cNvSpPr>
          <p:nvPr>
            <p:ph type="sldNum" sz="quarter" idx="12"/>
          </p:nvPr>
        </p:nvSpPr>
        <p:spPr/>
        <p:txBody>
          <a:bodyPr/>
          <a:lstStyle/>
          <a:p>
            <a:fld id="{A5BC2A5F-903D-4A5C-AC3E-9031D13319FA}" type="slidenum">
              <a:rPr lang="en-US" smtClean="0"/>
              <a:t>10</a:t>
            </a:fld>
            <a:endParaRPr lang="en-US"/>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5E15FCC4-869E-99F6-8BF4-2C7503C64BEB}"/>
                  </a:ext>
                </a:extLst>
              </p:cNvPr>
              <p:cNvGraphicFramePr>
                <a:graphicFrameLocks noChangeAspect="1"/>
              </p:cNvGraphicFramePr>
              <p:nvPr/>
            </p:nvGraphicFramePr>
            <p:xfrm>
              <a:off x="-750074" y="1168400"/>
              <a:ext cx="13005432" cy="5381626"/>
            </p:xfrm>
            <a:graphic>
              <a:graphicData uri="http://schemas.microsoft.com/office/powerpoint/2016/summaryzoom">
                <psuz:summaryZm>
                  <psuz:summaryZmObj sectionId="{E51F74D9-5F45-7246-9118-AC26C4FB7B25}">
                    <psuz:zmPr id="{71618A0C-58C3-574D-B966-E11B915BEF07}" transitionDur="1000">
                      <p166:blipFill xmlns:p166="http://schemas.microsoft.com/office/powerpoint/2016/6/main">
                        <a:blip r:embed="rId2"/>
                        <a:stretch>
                          <a:fillRect/>
                        </a:stretch>
                      </p166:blipFill>
                      <p166:spPr xmlns:p166="http://schemas.microsoft.com/office/powerpoint/2016/6/main">
                        <a:xfrm>
                          <a:off x="2116691" y="188356"/>
                          <a:ext cx="4305300" cy="2421732"/>
                        </a:xfrm>
                        <a:prstGeom prst="rect">
                          <a:avLst/>
                        </a:prstGeom>
                        <a:ln w="3175">
                          <a:solidFill>
                            <a:prstClr val="ltGray"/>
                          </a:solidFill>
                        </a:ln>
                      </p166:spPr>
                    </psuz:zmPr>
                  </psuz:summaryZmObj>
                  <psuz:summaryZmObj sectionId="{0097CC54-10C8-BA4D-989F-F12DAA2E910A}">
                    <psuz:zmPr id="{F74AFBBE-59A6-4B47-BF00-868EC54229E6}" transitionDur="1000">
                      <p166:blipFill xmlns:p166="http://schemas.microsoft.com/office/powerpoint/2016/6/main">
                        <a:blip r:embed="rId3"/>
                        <a:stretch>
                          <a:fillRect/>
                        </a:stretch>
                      </p166:blipFill>
                      <p166:spPr xmlns:p166="http://schemas.microsoft.com/office/powerpoint/2016/6/main">
                        <a:xfrm>
                          <a:off x="6583440" y="188356"/>
                          <a:ext cx="4305300" cy="2421732"/>
                        </a:xfrm>
                        <a:prstGeom prst="rect">
                          <a:avLst/>
                        </a:prstGeom>
                        <a:ln w="3175">
                          <a:solidFill>
                            <a:prstClr val="ltGray"/>
                          </a:solidFill>
                        </a:ln>
                      </p166:spPr>
                    </psuz:zmPr>
                  </psuz:summaryZmObj>
                  <psuz:summaryZmObj sectionId="{DC5E6DAD-E1E0-CD43-966E-8CFAF3C3B4D8}">
                    <psuz:zmPr id="{C2700669-3E5B-624C-8B76-27B53AF8ECA8}" transitionDur="1000">
                      <p166:blipFill xmlns:p166="http://schemas.microsoft.com/office/powerpoint/2016/6/main">
                        <a:blip r:embed="rId4"/>
                        <a:stretch>
                          <a:fillRect/>
                        </a:stretch>
                      </p166:blipFill>
                      <p166:spPr xmlns:p166="http://schemas.microsoft.com/office/powerpoint/2016/6/main">
                        <a:xfrm>
                          <a:off x="2116691" y="2771537"/>
                          <a:ext cx="4305300" cy="2421732"/>
                        </a:xfrm>
                        <a:prstGeom prst="rect">
                          <a:avLst/>
                        </a:prstGeom>
                        <a:ln w="3175">
                          <a:solidFill>
                            <a:prstClr val="ltGray"/>
                          </a:solidFill>
                        </a:ln>
                      </p166:spPr>
                    </psuz:zmPr>
                  </psuz:summaryZmObj>
                  <psuz:summaryZmObj sectionId="{209D5269-3981-3D4D-9996-493446163837}">
                    <psuz:zmPr id="{6E49D407-AA40-A042-9461-79142AB61EEC}" transitionDur="1000">
                      <p166:blipFill xmlns:p166="http://schemas.microsoft.com/office/powerpoint/2016/6/main">
                        <a:blip r:embed="rId5"/>
                        <a:stretch>
                          <a:fillRect/>
                        </a:stretch>
                      </p166:blipFill>
                      <p166:spPr xmlns:p166="http://schemas.microsoft.com/office/powerpoint/2016/6/main">
                        <a:xfrm>
                          <a:off x="6583440" y="2771537"/>
                          <a:ext cx="4305300" cy="2421732"/>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5E15FCC4-869E-99F6-8BF4-2C7503C64BEB}"/>
                  </a:ext>
                </a:extLst>
              </p:cNvPr>
              <p:cNvGrpSpPr>
                <a:grpSpLocks noGrp="1" noUngrp="1" noRot="1" noChangeAspect="1" noMove="1" noResize="1"/>
              </p:cNvGrpSpPr>
              <p:nvPr/>
            </p:nvGrpSpPr>
            <p:grpSpPr>
              <a:xfrm>
                <a:off x="-750074" y="1168400"/>
                <a:ext cx="13005432" cy="5381626"/>
                <a:chOff x="-750074" y="1168400"/>
                <a:chExt cx="13005432" cy="5381626"/>
              </a:xfrm>
            </p:grpSpPr>
            <p:pic>
              <p:nvPicPr>
                <p:cNvPr id="3" name="Picture 3">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366617" y="1356756"/>
                  <a:ext cx="4305300" cy="2421732"/>
                </a:xfrm>
                <a:prstGeom prst="rect">
                  <a:avLst/>
                </a:prstGeom>
                <a:ln w="3175">
                  <a:solidFill>
                    <a:prstClr val="ltGray"/>
                  </a:solidFill>
                </a:ln>
              </p:spPr>
            </p:pic>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833366" y="1356756"/>
                  <a:ext cx="4305300" cy="2421732"/>
                </a:xfrm>
                <a:prstGeom prst="rect">
                  <a:avLst/>
                </a:prstGeom>
                <a:ln w="3175">
                  <a:solidFill>
                    <a:prstClr val="ltGray"/>
                  </a:solidFill>
                </a:ln>
              </p:spPr>
            </p:pic>
            <p:pic>
              <p:nvPicPr>
                <p:cNvPr id="8" name="Picture 8">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366617" y="3939937"/>
                  <a:ext cx="4305300" cy="2421732"/>
                </a:xfrm>
                <a:prstGeom prst="rect">
                  <a:avLst/>
                </a:prstGeom>
                <a:ln w="3175">
                  <a:solidFill>
                    <a:prstClr val="ltGray"/>
                  </a:solidFill>
                </a:ln>
              </p:spPr>
            </p:pic>
            <p:pic>
              <p:nvPicPr>
                <p:cNvPr id="9" name="Picture 9">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833366" y="3939937"/>
                  <a:ext cx="4305300" cy="2421732"/>
                </a:xfrm>
                <a:prstGeom prst="rect">
                  <a:avLst/>
                </a:prstGeom>
                <a:ln w="3175">
                  <a:solidFill>
                    <a:prstClr val="ltGray"/>
                  </a:solidFill>
                </a:ln>
              </p:spPr>
            </p:pic>
          </p:grpSp>
        </mc:Fallback>
      </mc:AlternateContent>
      <p:sp>
        <p:nvSpPr>
          <p:cNvPr id="10" name="TextBox 9">
            <a:extLst>
              <a:ext uri="{FF2B5EF4-FFF2-40B4-BE49-F238E27FC236}">
                <a16:creationId xmlns:a16="http://schemas.microsoft.com/office/drawing/2014/main" id="{8C61FC0E-ACAC-9B6A-0A80-18E8BE2FB846}"/>
              </a:ext>
            </a:extLst>
          </p:cNvPr>
          <p:cNvSpPr txBox="1"/>
          <p:nvPr/>
        </p:nvSpPr>
        <p:spPr>
          <a:xfrm>
            <a:off x="2651124" y="6506729"/>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30717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6A99793-0876-9E86-5F2B-E2FA7CA832A3}"/>
              </a:ext>
            </a:extLst>
          </p:cNvPr>
          <p:cNvCxnSpPr/>
          <p:nvPr/>
        </p:nvCxnSpPr>
        <p:spPr bwMode="auto">
          <a:xfrm>
            <a:off x="0" y="3462171"/>
            <a:ext cx="11765217" cy="0"/>
          </a:xfrm>
          <a:prstGeom prst="line">
            <a:avLst/>
          </a:prstGeom>
          <a:noFill/>
          <a:ln w="22225">
            <a:noFill/>
            <a:round/>
            <a:headEnd/>
            <a:tailEnd/>
          </a:ln>
          <a:extLst>
            <a:ext uri="{909E8E84-426E-40DD-AFC4-6F175D3DCCD1}">
              <a14:hiddenFill xmlns:a14="http://schemas.microsoft.com/office/drawing/2010/main">
                <a:noFill/>
              </a14:hiddenFill>
            </a:ext>
          </a:extLst>
        </p:spPr>
      </p:cxnSp>
      <p:sp>
        <p:nvSpPr>
          <p:cNvPr id="11" name="Rectangle 10">
            <a:extLst>
              <a:ext uri="{FF2B5EF4-FFF2-40B4-BE49-F238E27FC236}">
                <a16:creationId xmlns:a16="http://schemas.microsoft.com/office/drawing/2014/main" id="{3B5DBF34-B654-93F2-493C-B2A581BEABB0}"/>
              </a:ext>
            </a:extLst>
          </p:cNvPr>
          <p:cNvSpPr/>
          <p:nvPr/>
        </p:nvSpPr>
        <p:spPr>
          <a:xfrm>
            <a:off x="448143" y="-36329"/>
            <a:ext cx="11972596"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Invertible Deep Surrogates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Physics-guided Invertible Neural Network</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rapezoid 2">
            <a:extLst>
              <a:ext uri="{FF2B5EF4-FFF2-40B4-BE49-F238E27FC236}">
                <a16:creationId xmlns:a16="http://schemas.microsoft.com/office/drawing/2014/main" id="{65947FCF-3DC7-1A70-5052-EFAC6C9270E3}"/>
              </a:ext>
            </a:extLst>
          </p:cNvPr>
          <p:cNvSpPr/>
          <p:nvPr/>
        </p:nvSpPr>
        <p:spPr>
          <a:xfrm rot="5400000">
            <a:off x="2490951" y="2460023"/>
            <a:ext cx="2697974" cy="1371600"/>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rapezoid 3">
            <a:extLst>
              <a:ext uri="{FF2B5EF4-FFF2-40B4-BE49-F238E27FC236}">
                <a16:creationId xmlns:a16="http://schemas.microsoft.com/office/drawing/2014/main" id="{86873DAF-1897-C5B0-24E0-5DC194D502C5}"/>
              </a:ext>
            </a:extLst>
          </p:cNvPr>
          <p:cNvSpPr/>
          <p:nvPr/>
        </p:nvSpPr>
        <p:spPr>
          <a:xfrm rot="16200000">
            <a:off x="6719297" y="2460023"/>
            <a:ext cx="2697974" cy="1371600"/>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3917B979-B034-2A5E-16F9-929F2E6B66E8}"/>
              </a:ext>
            </a:extLst>
          </p:cNvPr>
          <p:cNvSpPr/>
          <p:nvPr/>
        </p:nvSpPr>
        <p:spPr>
          <a:xfrm>
            <a:off x="5694496" y="2178640"/>
            <a:ext cx="519227" cy="1944313"/>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4" name="Straight Arrow Connector 13">
            <a:extLst>
              <a:ext uri="{FF2B5EF4-FFF2-40B4-BE49-F238E27FC236}">
                <a16:creationId xmlns:a16="http://schemas.microsoft.com/office/drawing/2014/main" id="{BEED0CB4-C448-431D-BE83-5DCAF9AD10E2}"/>
              </a:ext>
            </a:extLst>
          </p:cNvPr>
          <p:cNvCxnSpPr>
            <a:stCxn id="3" idx="0"/>
            <a:endCxn id="12" idx="1"/>
          </p:cNvCxnSpPr>
          <p:nvPr/>
        </p:nvCxnSpPr>
        <p:spPr bwMode="auto">
          <a:xfrm>
            <a:off x="4525738" y="3145823"/>
            <a:ext cx="1168758" cy="4974"/>
          </a:xfrm>
          <a:prstGeom prst="straightConnector1">
            <a:avLst/>
          </a:prstGeom>
          <a:noFill/>
          <a:ln w="50800">
            <a:solidFill>
              <a:schemeClr val="tx1"/>
            </a:solidFill>
            <a:round/>
            <a:headEnd/>
            <a:tailEnd type="triangle"/>
          </a:ln>
          <a:extLst>
            <a:ext uri="{909E8E84-426E-40DD-AFC4-6F175D3DCCD1}">
              <a14:hiddenFill xmlns:a14="http://schemas.microsoft.com/office/drawing/2010/main">
                <a:noFill/>
              </a14:hiddenFill>
            </a:ext>
          </a:extLst>
        </p:spPr>
      </p:cxnSp>
      <p:cxnSp>
        <p:nvCxnSpPr>
          <p:cNvPr id="16" name="Straight Arrow Connector 15">
            <a:extLst>
              <a:ext uri="{FF2B5EF4-FFF2-40B4-BE49-F238E27FC236}">
                <a16:creationId xmlns:a16="http://schemas.microsoft.com/office/drawing/2014/main" id="{1BFF4E07-6013-09BD-D812-390C2C63723A}"/>
              </a:ext>
            </a:extLst>
          </p:cNvPr>
          <p:cNvCxnSpPr>
            <a:stCxn id="12" idx="3"/>
            <a:endCxn id="4" idx="0"/>
          </p:cNvCxnSpPr>
          <p:nvPr/>
        </p:nvCxnSpPr>
        <p:spPr bwMode="auto">
          <a:xfrm flipV="1">
            <a:off x="6213723" y="3145823"/>
            <a:ext cx="1168761" cy="4974"/>
          </a:xfrm>
          <a:prstGeom prst="straightConnector1">
            <a:avLst/>
          </a:prstGeom>
          <a:noFill/>
          <a:ln w="50800">
            <a:solidFill>
              <a:schemeClr val="tx1"/>
            </a:solidFill>
            <a:round/>
            <a:headEnd/>
            <a:tailEnd type="triangle"/>
          </a:ln>
          <a:extLst>
            <a:ext uri="{909E8E84-426E-40DD-AFC4-6F175D3DCCD1}">
              <a14:hiddenFill xmlns:a14="http://schemas.microsoft.com/office/drawing/2010/main">
                <a:noFill/>
              </a14:hiddenFill>
            </a:ext>
          </a:extLst>
        </p:spPr>
      </p:cxnSp>
      <p:cxnSp>
        <p:nvCxnSpPr>
          <p:cNvPr id="17" name="Straight Arrow Connector 16">
            <a:extLst>
              <a:ext uri="{FF2B5EF4-FFF2-40B4-BE49-F238E27FC236}">
                <a16:creationId xmlns:a16="http://schemas.microsoft.com/office/drawing/2014/main" id="{C4C537CA-7E8F-948B-DAC4-412BC212A72A}"/>
              </a:ext>
            </a:extLst>
          </p:cNvPr>
          <p:cNvCxnSpPr/>
          <p:nvPr/>
        </p:nvCxnSpPr>
        <p:spPr bwMode="auto">
          <a:xfrm>
            <a:off x="1985380" y="3140848"/>
            <a:ext cx="1168758" cy="4974"/>
          </a:xfrm>
          <a:prstGeom prst="straightConnector1">
            <a:avLst/>
          </a:prstGeom>
          <a:noFill/>
          <a:ln w="50800">
            <a:solidFill>
              <a:schemeClr val="tx1"/>
            </a:solidFill>
            <a:round/>
            <a:headEnd/>
            <a:tailEnd type="triangle"/>
          </a:ln>
          <a:extLst>
            <a:ext uri="{909E8E84-426E-40DD-AFC4-6F175D3DCCD1}">
              <a14:hiddenFill xmlns:a14="http://schemas.microsoft.com/office/drawing/2010/main">
                <a:noFill/>
              </a14:hiddenFill>
            </a:ext>
          </a:extLst>
        </p:spPr>
      </p:cxnSp>
      <p:cxnSp>
        <p:nvCxnSpPr>
          <p:cNvPr id="18" name="Straight Arrow Connector 17">
            <a:extLst>
              <a:ext uri="{FF2B5EF4-FFF2-40B4-BE49-F238E27FC236}">
                <a16:creationId xmlns:a16="http://schemas.microsoft.com/office/drawing/2014/main" id="{E8D0C580-AB77-FDB9-FF09-CF6EEEF68651}"/>
              </a:ext>
            </a:extLst>
          </p:cNvPr>
          <p:cNvCxnSpPr/>
          <p:nvPr/>
        </p:nvCxnSpPr>
        <p:spPr bwMode="auto">
          <a:xfrm>
            <a:off x="8763415" y="3173313"/>
            <a:ext cx="1168758" cy="4974"/>
          </a:xfrm>
          <a:prstGeom prst="straightConnector1">
            <a:avLst/>
          </a:prstGeom>
          <a:noFill/>
          <a:ln w="50800">
            <a:solidFill>
              <a:schemeClr val="tx1"/>
            </a:solidFill>
            <a:round/>
            <a:headEnd/>
            <a:tailEnd type="triangle"/>
          </a:ln>
          <a:extLst>
            <a:ext uri="{909E8E84-426E-40DD-AFC4-6F175D3DCCD1}">
              <a14:hiddenFill xmlns:a14="http://schemas.microsoft.com/office/drawing/2010/main">
                <a:noFill/>
              </a14:hiddenFill>
            </a:ext>
          </a:extLst>
        </p:spPr>
      </p:cxnSp>
      <p:sp>
        <p:nvSpPr>
          <p:cNvPr id="21" name="TextBox 20">
            <a:extLst>
              <a:ext uri="{FF2B5EF4-FFF2-40B4-BE49-F238E27FC236}">
                <a16:creationId xmlns:a16="http://schemas.microsoft.com/office/drawing/2014/main" id="{A35DE748-958D-00F8-B449-5E36FA395A8D}"/>
              </a:ext>
            </a:extLst>
          </p:cNvPr>
          <p:cNvSpPr txBox="1"/>
          <p:nvPr/>
        </p:nvSpPr>
        <p:spPr>
          <a:xfrm>
            <a:off x="3007626" y="2866847"/>
            <a:ext cx="171556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Encoder: learned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Tahoma"/>
              </a:rPr>
              <a:t>o</a:t>
            </a:r>
            <a:r>
              <a:rPr kumimoji="0" lang="en-US" sz="2400" b="0" i="0" u="none" strike="noStrike" kern="1200" cap="none" spc="0" normalizeH="0" baseline="0" noProof="0" dirty="0">
                <a:ln>
                  <a:noFill/>
                </a:ln>
                <a:solidFill>
                  <a:prstClr val="black"/>
                </a:solidFill>
                <a:effectLst/>
                <a:uLnTx/>
                <a:uFillTx/>
                <a:latin typeface="Tahoma"/>
                <a:ea typeface="+mn-ea"/>
                <a:cs typeface="+mn-cs"/>
              </a:rPr>
              <a:t>r fixed</a:t>
            </a:r>
          </a:p>
        </p:txBody>
      </p:sp>
      <p:sp>
        <p:nvSpPr>
          <p:cNvPr id="22" name="TextBox 21">
            <a:extLst>
              <a:ext uri="{FF2B5EF4-FFF2-40B4-BE49-F238E27FC236}">
                <a16:creationId xmlns:a16="http://schemas.microsoft.com/office/drawing/2014/main" id="{BB94B416-45EB-38A6-FE42-670B26D7B55B}"/>
              </a:ext>
            </a:extLst>
          </p:cNvPr>
          <p:cNvSpPr txBox="1"/>
          <p:nvPr/>
        </p:nvSpPr>
        <p:spPr>
          <a:xfrm>
            <a:off x="7289997" y="2942481"/>
            <a:ext cx="156590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Decoder</a:t>
            </a:r>
          </a:p>
        </p:txBody>
      </p:sp>
      <p:sp>
        <p:nvSpPr>
          <p:cNvPr id="35" name="Rounded Rectangle 34">
            <a:extLst>
              <a:ext uri="{FF2B5EF4-FFF2-40B4-BE49-F238E27FC236}">
                <a16:creationId xmlns:a16="http://schemas.microsoft.com/office/drawing/2014/main" id="{71F3DF25-002D-7C94-2528-D51BFA116330}"/>
              </a:ext>
            </a:extLst>
          </p:cNvPr>
          <p:cNvSpPr/>
          <p:nvPr/>
        </p:nvSpPr>
        <p:spPr>
          <a:xfrm>
            <a:off x="4331622" y="4594479"/>
            <a:ext cx="3371099" cy="829966"/>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Invertible Neural Networks</a:t>
            </a:r>
          </a:p>
        </p:txBody>
      </p:sp>
      <p:cxnSp>
        <p:nvCxnSpPr>
          <p:cNvPr id="40" name="Straight Arrow Connector 39">
            <a:extLst>
              <a:ext uri="{FF2B5EF4-FFF2-40B4-BE49-F238E27FC236}">
                <a16:creationId xmlns:a16="http://schemas.microsoft.com/office/drawing/2014/main" id="{69CA9C1D-10E3-422E-59C1-EE1C25D33408}"/>
              </a:ext>
            </a:extLst>
          </p:cNvPr>
          <p:cNvCxnSpPr>
            <a:cxnSpLocks/>
            <a:stCxn id="12" idx="2"/>
          </p:cNvCxnSpPr>
          <p:nvPr/>
        </p:nvCxnSpPr>
        <p:spPr bwMode="auto">
          <a:xfrm>
            <a:off x="5954110" y="4122953"/>
            <a:ext cx="0" cy="466551"/>
          </a:xfrm>
          <a:prstGeom prst="straightConnector1">
            <a:avLst/>
          </a:prstGeom>
          <a:noFill/>
          <a:ln w="50800">
            <a:solidFill>
              <a:schemeClr val="tx1"/>
            </a:solidFill>
            <a:round/>
            <a:headEnd type="triangle"/>
            <a:tailEnd type="triangle"/>
          </a:ln>
          <a:extLst>
            <a:ext uri="{909E8E84-426E-40DD-AFC4-6F175D3DCCD1}">
              <a14:hiddenFill xmlns:a14="http://schemas.microsoft.com/office/drawing/2010/main">
                <a:noFill/>
              </a14:hiddenFill>
            </a:ext>
          </a:extLst>
        </p:spPr>
      </p:cxnSp>
      <p:cxnSp>
        <p:nvCxnSpPr>
          <p:cNvPr id="43" name="Straight Arrow Connector 42">
            <a:extLst>
              <a:ext uri="{FF2B5EF4-FFF2-40B4-BE49-F238E27FC236}">
                <a16:creationId xmlns:a16="http://schemas.microsoft.com/office/drawing/2014/main" id="{D482E575-F438-7E08-88BE-8BE4ED0B1429}"/>
              </a:ext>
            </a:extLst>
          </p:cNvPr>
          <p:cNvCxnSpPr>
            <a:cxnSpLocks/>
          </p:cNvCxnSpPr>
          <p:nvPr/>
        </p:nvCxnSpPr>
        <p:spPr bwMode="auto">
          <a:xfrm>
            <a:off x="5954108" y="5424445"/>
            <a:ext cx="0" cy="353824"/>
          </a:xfrm>
          <a:prstGeom prst="straightConnector1">
            <a:avLst/>
          </a:prstGeom>
          <a:noFill/>
          <a:ln w="50800">
            <a:solidFill>
              <a:schemeClr val="tx1"/>
            </a:solidFill>
            <a:round/>
            <a:headEnd type="triangle"/>
            <a:tailEnd type="triangle"/>
          </a:ln>
          <a:extLst>
            <a:ext uri="{909E8E84-426E-40DD-AFC4-6F175D3DCCD1}">
              <a14:hiddenFill xmlns:a14="http://schemas.microsoft.com/office/drawing/2010/main">
                <a:noFill/>
              </a14:hiddenFill>
            </a:ext>
          </a:extLst>
        </p:spPr>
      </p:cxnSp>
      <p:sp>
        <p:nvSpPr>
          <p:cNvPr id="48" name="TextBox 47">
            <a:extLst>
              <a:ext uri="{FF2B5EF4-FFF2-40B4-BE49-F238E27FC236}">
                <a16:creationId xmlns:a16="http://schemas.microsoft.com/office/drawing/2014/main" id="{59DA55BE-1616-C030-9DD3-352D72EBC474}"/>
              </a:ext>
            </a:extLst>
          </p:cNvPr>
          <p:cNvSpPr txBox="1"/>
          <p:nvPr/>
        </p:nvSpPr>
        <p:spPr>
          <a:xfrm>
            <a:off x="9882925" y="2952385"/>
            <a:ext cx="156590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Design</a:t>
            </a:r>
          </a:p>
        </p:txBody>
      </p:sp>
      <p:sp>
        <p:nvSpPr>
          <p:cNvPr id="50" name="TextBox 49">
            <a:extLst>
              <a:ext uri="{FF2B5EF4-FFF2-40B4-BE49-F238E27FC236}">
                <a16:creationId xmlns:a16="http://schemas.microsoft.com/office/drawing/2014/main" id="{BFACCBED-74A2-5934-F364-4002D1A7C0F5}"/>
              </a:ext>
            </a:extLst>
          </p:cNvPr>
          <p:cNvSpPr txBox="1"/>
          <p:nvPr/>
        </p:nvSpPr>
        <p:spPr>
          <a:xfrm>
            <a:off x="585517" y="2888956"/>
            <a:ext cx="156590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Design</a:t>
            </a:r>
          </a:p>
        </p:txBody>
      </p:sp>
      <p:sp>
        <p:nvSpPr>
          <p:cNvPr id="51" name="TextBox 50">
            <a:extLst>
              <a:ext uri="{FF2B5EF4-FFF2-40B4-BE49-F238E27FC236}">
                <a16:creationId xmlns:a16="http://schemas.microsoft.com/office/drawing/2014/main" id="{8863E68B-8E28-9CEA-6D4B-ECE3152C4EDA}"/>
              </a:ext>
            </a:extLst>
          </p:cNvPr>
          <p:cNvSpPr txBox="1"/>
          <p:nvPr/>
        </p:nvSpPr>
        <p:spPr>
          <a:xfrm>
            <a:off x="3700715" y="5770215"/>
            <a:ext cx="463291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Design Objectives</a:t>
            </a:r>
          </a:p>
        </p:txBody>
      </p:sp>
      <p:sp>
        <p:nvSpPr>
          <p:cNvPr id="2" name="TextBox 1">
            <a:extLst>
              <a:ext uri="{FF2B5EF4-FFF2-40B4-BE49-F238E27FC236}">
                <a16:creationId xmlns:a16="http://schemas.microsoft.com/office/drawing/2014/main" id="{D5FC0526-638F-6DA5-EBAB-B83FD9403C92}"/>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513407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pPr>
                <a:defRPr/>
              </a:pPr>
              <a:t>12</a:t>
            </a:fld>
            <a:endParaRPr lang="en-US"/>
          </a:p>
        </p:txBody>
      </p:sp>
      <p:sp>
        <p:nvSpPr>
          <p:cNvPr id="3" name="Content Placeholder 2"/>
          <p:cNvSpPr>
            <a:spLocks noGrp="1"/>
          </p:cNvSpPr>
          <p:nvPr>
            <p:ph sz="quarter" idx="13"/>
          </p:nvPr>
        </p:nvSpPr>
        <p:spPr>
          <a:xfrm>
            <a:off x="240305" y="3642943"/>
            <a:ext cx="11578935" cy="2911061"/>
          </a:xfrm>
        </p:spPr>
        <p:txBody>
          <a:bodyPr/>
          <a:lstStyle/>
          <a:p>
            <a:pPr marL="0" indent="0">
              <a:buNone/>
            </a:pPr>
            <a:r>
              <a:rPr lang="en-US" sz="2400" b="1" dirty="0">
                <a:latin typeface="Calibri" panose="020F0502020204030204" pitchFamily="34" charset="0"/>
                <a:cs typeface="Calibri" panose="020F0502020204030204" pitchFamily="34" charset="0"/>
              </a:rPr>
              <a:t>Inverse problem</a:t>
            </a:r>
            <a:r>
              <a:rPr lang="en-US" sz="2400" dirty="0">
                <a:latin typeface="Calibri" panose="020F0502020204030204" pitchFamily="34" charset="0"/>
                <a:cs typeface="Calibri" panose="020F0502020204030204" pitchFamily="34" charset="0"/>
              </a:rPr>
              <a:t>: Generate design corresponding to a given design objective </a:t>
            </a:r>
          </a:p>
          <a:p>
            <a:pPr marL="0" indent="0">
              <a:buNone/>
            </a:pPr>
            <a:endParaRPr lang="en-US" sz="1200" b="1" dirty="0">
              <a:latin typeface="Calibri" panose="020F0502020204030204" pitchFamily="34" charset="0"/>
              <a:ea typeface="Tahoma"/>
              <a:cs typeface="Calibri" panose="020F0502020204030204" pitchFamily="34" charset="0"/>
            </a:endParaRPr>
          </a:p>
          <a:p>
            <a:pPr marL="0" indent="0">
              <a:buNone/>
            </a:pPr>
            <a:r>
              <a:rPr lang="en-US" sz="2400" dirty="0">
                <a:latin typeface="Calibri" panose="020F0502020204030204" pitchFamily="34" charset="0"/>
                <a:ea typeface="Tahoma"/>
                <a:cs typeface="Calibri" panose="020F0502020204030204" pitchFamily="34" charset="0"/>
              </a:rPr>
              <a:t>In many applications, the </a:t>
            </a:r>
            <a:r>
              <a:rPr lang="en-US" sz="2400" b="1" dirty="0">
                <a:latin typeface="Calibri" panose="020F0502020204030204" pitchFamily="34" charset="0"/>
                <a:ea typeface="Tahoma"/>
                <a:cs typeface="Calibri" panose="020F0502020204030204" pitchFamily="34" charset="0"/>
              </a:rPr>
              <a:t>forward scientific model can be slow/expensive </a:t>
            </a:r>
            <a:r>
              <a:rPr lang="en-US" sz="2400" dirty="0">
                <a:latin typeface="Calibri" panose="020F0502020204030204" pitchFamily="34" charset="0"/>
                <a:ea typeface="Tahoma"/>
                <a:cs typeface="Calibri" panose="020F0502020204030204" pitchFamily="34" charset="0"/>
              </a:rPr>
              <a:t>and can only be sparsely sampled, thus an inverse model can help generate novel designs with desired specifications </a:t>
            </a:r>
            <a:endParaRPr lang="en-US" sz="2400" b="1" dirty="0">
              <a:latin typeface="Calibri" panose="020F0502020204030204" pitchFamily="34" charset="0"/>
              <a:ea typeface="Tahoma"/>
              <a:cs typeface="Calibri" panose="020F0502020204030204" pitchFamily="34" charset="0"/>
            </a:endParaRPr>
          </a:p>
          <a:p>
            <a:pPr marL="0" indent="0">
              <a:buNone/>
            </a:pPr>
            <a:endParaRPr lang="en-US" sz="1200" b="1" dirty="0">
              <a:latin typeface="Calibri" panose="020F0502020204030204" pitchFamily="34" charset="0"/>
              <a:ea typeface="Tahoma"/>
              <a:cs typeface="Calibri" panose="020F0502020204030204" pitchFamily="34" charset="0"/>
            </a:endParaRPr>
          </a:p>
          <a:p>
            <a:pPr marL="0" indent="0">
              <a:buNone/>
            </a:pPr>
            <a:r>
              <a:rPr lang="en-US" sz="2400" dirty="0">
                <a:latin typeface="Calibri" panose="020F0502020204030204" pitchFamily="34" charset="0"/>
                <a:ea typeface="Tahoma"/>
                <a:cs typeface="Calibri" panose="020F0502020204030204" pitchFamily="34" charset="0"/>
              </a:rPr>
              <a:t>While the forward model is well-defined and can be approximated in a supervised learning setup, the inv</a:t>
            </a:r>
            <a:r>
              <a:rPr lang="en-US" sz="2400" b="1" dirty="0">
                <a:latin typeface="Calibri" panose="020F0502020204030204" pitchFamily="34" charset="0"/>
                <a:ea typeface="Tahoma"/>
                <a:cs typeface="Calibri" panose="020F0502020204030204" pitchFamily="34" charset="0"/>
              </a:rPr>
              <a:t>erse problem is ill-defined due to the ‘many-to-one’ mapping </a:t>
            </a:r>
            <a:r>
              <a:rPr lang="en-US" sz="2400" dirty="0">
                <a:latin typeface="Calibri" panose="020F0502020204030204" pitchFamily="34" charset="0"/>
                <a:ea typeface="Tahoma"/>
                <a:cs typeface="Calibri" panose="020F0502020204030204" pitchFamily="34" charset="0"/>
              </a:rPr>
              <a:t>from inputs to outputs.</a:t>
            </a:r>
            <a:endParaRPr lang="en-US" sz="2400" dirty="0">
              <a:latin typeface="Calibri" panose="020F0502020204030204" pitchFamily="34" charset="0"/>
              <a:cs typeface="Calibri" panose="020F0502020204030204" pitchFamily="34" charset="0"/>
            </a:endParaRPr>
          </a:p>
        </p:txBody>
      </p:sp>
      <p:sp>
        <p:nvSpPr>
          <p:cNvPr id="7" name="Title 6"/>
          <p:cNvSpPr>
            <a:spLocks noGrp="1"/>
          </p:cNvSpPr>
          <p:nvPr>
            <p:ph type="ctrTitle"/>
          </p:nvPr>
        </p:nvSpPr>
        <p:spPr>
          <a:xfrm>
            <a:off x="605976" y="97482"/>
            <a:ext cx="9525000" cy="612648"/>
          </a:xfrm>
        </p:spPr>
        <p:txBody>
          <a:bodyPr/>
          <a:lstStyle/>
          <a:p>
            <a:r>
              <a:rPr lang="en-US" dirty="0"/>
              <a:t>Design as an Inverse Problem</a:t>
            </a:r>
          </a:p>
        </p:txBody>
      </p:sp>
      <p:grpSp>
        <p:nvGrpSpPr>
          <p:cNvPr id="4" name="Group 3"/>
          <p:cNvGrpSpPr/>
          <p:nvPr/>
        </p:nvGrpSpPr>
        <p:grpSpPr>
          <a:xfrm>
            <a:off x="1520938" y="931029"/>
            <a:ext cx="9281739" cy="2700037"/>
            <a:chOff x="1584734" y="1069252"/>
            <a:chExt cx="9281739" cy="2700037"/>
          </a:xfrm>
        </p:grpSpPr>
        <p:sp>
          <p:nvSpPr>
            <p:cNvPr id="10" name="Curved Down Arrow 9"/>
            <p:cNvSpPr/>
            <p:nvPr/>
          </p:nvSpPr>
          <p:spPr>
            <a:xfrm>
              <a:off x="3912780" y="1564392"/>
              <a:ext cx="3875794" cy="414151"/>
            </a:xfrm>
            <a:prstGeom prst="curvedDown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p:cNvGrpSpPr/>
            <p:nvPr/>
          </p:nvGrpSpPr>
          <p:grpSpPr>
            <a:xfrm>
              <a:off x="1584734" y="1978543"/>
              <a:ext cx="3029796" cy="1531975"/>
              <a:chOff x="2370324" y="1978543"/>
              <a:chExt cx="3029796" cy="1531975"/>
            </a:xfrm>
          </p:grpSpPr>
          <p:sp>
            <p:nvSpPr>
              <p:cNvPr id="8" name="TextBox 7"/>
              <p:cNvSpPr txBox="1"/>
              <p:nvPr/>
            </p:nvSpPr>
            <p:spPr>
              <a:xfrm>
                <a:off x="3885315" y="1978543"/>
                <a:ext cx="671620" cy="646331"/>
              </a:xfrm>
              <a:prstGeom prst="rect">
                <a:avLst/>
              </a:prstGeom>
              <a:noFill/>
            </p:spPr>
            <p:txBody>
              <a:bodyPr wrap="square" rtlCol="0">
                <a:spAutoFit/>
              </a:bodyPr>
              <a:lstStyle/>
              <a:p>
                <a:r>
                  <a:rPr lang="en-US" sz="3600" b="1">
                    <a:latin typeface="Times New Roman" panose="02020603050405020304" pitchFamily="18" charset="0"/>
                    <a:cs typeface="Times New Roman" panose="02020603050405020304" pitchFamily="18" charset="0"/>
                  </a:rPr>
                  <a:t>X</a:t>
                </a:r>
              </a:p>
            </p:txBody>
          </p:sp>
          <p:sp>
            <p:nvSpPr>
              <p:cNvPr id="11" name="TextBox 10"/>
              <p:cNvSpPr txBox="1"/>
              <p:nvPr/>
            </p:nvSpPr>
            <p:spPr>
              <a:xfrm>
                <a:off x="2370324" y="2864187"/>
                <a:ext cx="3029796" cy="646331"/>
              </a:xfrm>
              <a:prstGeom prst="rect">
                <a:avLst/>
              </a:prstGeom>
              <a:noFill/>
            </p:spPr>
            <p:txBody>
              <a:bodyPr wrap="square" rtlCol="0">
                <a:spAutoFit/>
              </a:bodyPr>
              <a:lstStyle/>
              <a:p>
                <a:pPr algn="ctr"/>
                <a:r>
                  <a:rPr lang="en-US" dirty="0"/>
                  <a:t>Design</a:t>
                </a:r>
              </a:p>
              <a:p>
                <a:pPr algn="ctr"/>
                <a:r>
                  <a:rPr lang="en-US" dirty="0"/>
                  <a:t>(latent space / parameters)</a:t>
                </a:r>
              </a:p>
            </p:txBody>
          </p:sp>
        </p:grpSp>
        <p:grpSp>
          <p:nvGrpSpPr>
            <p:cNvPr id="15" name="Group 14"/>
            <p:cNvGrpSpPr/>
            <p:nvPr/>
          </p:nvGrpSpPr>
          <p:grpSpPr>
            <a:xfrm>
              <a:off x="7123813" y="1906993"/>
              <a:ext cx="3742660" cy="1862296"/>
              <a:chOff x="6103088" y="1986796"/>
              <a:chExt cx="3742660" cy="1862296"/>
            </a:xfrm>
          </p:grpSpPr>
          <p:sp>
            <p:nvSpPr>
              <p:cNvPr id="9" name="TextBox 8"/>
              <p:cNvSpPr txBox="1"/>
              <p:nvPr/>
            </p:nvSpPr>
            <p:spPr>
              <a:xfrm>
                <a:off x="6767849" y="1986796"/>
                <a:ext cx="671620" cy="646331"/>
              </a:xfrm>
              <a:prstGeom prst="rect">
                <a:avLst/>
              </a:prstGeom>
              <a:noFill/>
            </p:spPr>
            <p:txBody>
              <a:bodyPr wrap="square" rtlCol="0">
                <a:spAutoFit/>
              </a:bodyPr>
              <a:lstStyle/>
              <a:p>
                <a:r>
                  <a:rPr lang="en-US" sz="3600" b="1">
                    <a:latin typeface="Times New Roman" panose="02020603050405020304" pitchFamily="18" charset="0"/>
                    <a:cs typeface="Times New Roman" panose="02020603050405020304" pitchFamily="18" charset="0"/>
                  </a:rPr>
                  <a:t>y</a:t>
                </a:r>
              </a:p>
            </p:txBody>
          </p:sp>
          <p:sp>
            <p:nvSpPr>
              <p:cNvPr id="12" name="TextBox 11"/>
              <p:cNvSpPr txBox="1"/>
              <p:nvPr/>
            </p:nvSpPr>
            <p:spPr>
              <a:xfrm>
                <a:off x="6103088" y="2925762"/>
                <a:ext cx="3742660" cy="923330"/>
              </a:xfrm>
              <a:prstGeom prst="rect">
                <a:avLst/>
              </a:prstGeom>
              <a:noFill/>
            </p:spPr>
            <p:txBody>
              <a:bodyPr wrap="square" rtlCol="0">
                <a:spAutoFit/>
              </a:bodyPr>
              <a:lstStyle/>
              <a:p>
                <a:pPr algn="ctr"/>
                <a:r>
                  <a:rPr lang="en-US" dirty="0"/>
                  <a:t>Output</a:t>
                </a:r>
              </a:p>
              <a:p>
                <a:pPr algn="ctr"/>
                <a:r>
                  <a:rPr lang="en-US" dirty="0"/>
                  <a:t>(design objectives / measurements)</a:t>
                </a:r>
              </a:p>
            </p:txBody>
          </p:sp>
        </p:grpSp>
        <p:sp>
          <p:nvSpPr>
            <p:cNvPr id="13" name="Curved Down Arrow 12"/>
            <p:cNvSpPr/>
            <p:nvPr/>
          </p:nvSpPr>
          <p:spPr>
            <a:xfrm rot="10800000">
              <a:off x="3912780" y="2594344"/>
              <a:ext cx="3742661" cy="474294"/>
            </a:xfrm>
            <a:prstGeom prst="curvedDown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4358864" y="1069252"/>
              <a:ext cx="2850491" cy="369332"/>
            </a:xfrm>
            <a:prstGeom prst="rect">
              <a:avLst/>
            </a:prstGeom>
            <a:noFill/>
          </p:spPr>
          <p:txBody>
            <a:bodyPr wrap="square" rtlCol="0">
              <a:spAutoFit/>
            </a:bodyPr>
            <a:lstStyle/>
            <a:p>
              <a:pPr algn="ctr"/>
              <a:r>
                <a:rPr lang="en-US" dirty="0"/>
                <a:t>Forward prediction</a:t>
              </a:r>
            </a:p>
          </p:txBody>
        </p:sp>
        <p:sp>
          <p:nvSpPr>
            <p:cNvPr id="17" name="TextBox 16"/>
            <p:cNvSpPr txBox="1"/>
            <p:nvPr/>
          </p:nvSpPr>
          <p:spPr>
            <a:xfrm>
              <a:off x="4358864" y="3141186"/>
              <a:ext cx="2850491" cy="369332"/>
            </a:xfrm>
            <a:prstGeom prst="rect">
              <a:avLst/>
            </a:prstGeom>
            <a:noFill/>
          </p:spPr>
          <p:txBody>
            <a:bodyPr wrap="square" rtlCol="0">
              <a:spAutoFit/>
            </a:bodyPr>
            <a:lstStyle/>
            <a:p>
              <a:pPr algn="ctr"/>
              <a:r>
                <a:rPr lang="en-US"/>
                <a:t>Backward inversion</a:t>
              </a:r>
            </a:p>
          </p:txBody>
        </p:sp>
      </p:grpSp>
      <p:sp>
        <p:nvSpPr>
          <p:cNvPr id="5" name="Right Arrow 4">
            <a:extLst>
              <a:ext uri="{FF2B5EF4-FFF2-40B4-BE49-F238E27FC236}">
                <a16:creationId xmlns:a16="http://schemas.microsoft.com/office/drawing/2014/main" id="{656670CB-C7D7-B9D1-6C3F-0FEB46E73EE6}"/>
              </a:ext>
            </a:extLst>
          </p:cNvPr>
          <p:cNvSpPr/>
          <p:nvPr/>
        </p:nvSpPr>
        <p:spPr>
          <a:xfrm>
            <a:off x="4295068" y="2065283"/>
            <a:ext cx="3114725" cy="23648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4FAF1199-0AA2-8B49-0C74-5D270384A966}"/>
              </a:ext>
            </a:extLst>
          </p:cNvPr>
          <p:cNvSpPr txBox="1"/>
          <p:nvPr/>
        </p:nvSpPr>
        <p:spPr>
          <a:xfrm>
            <a:off x="4361636" y="1710916"/>
            <a:ext cx="2850491" cy="369332"/>
          </a:xfrm>
          <a:prstGeom prst="rect">
            <a:avLst/>
          </a:prstGeom>
          <a:noFill/>
        </p:spPr>
        <p:txBody>
          <a:bodyPr wrap="square" rtlCol="0">
            <a:spAutoFit/>
          </a:bodyPr>
          <a:lstStyle/>
          <a:p>
            <a:pPr algn="ctr"/>
            <a:r>
              <a:rPr lang="en-US" dirty="0"/>
              <a:t>Scientific Models</a:t>
            </a:r>
          </a:p>
        </p:txBody>
      </p:sp>
      <p:sp>
        <p:nvSpPr>
          <p:cNvPr id="18" name="TextBox 17">
            <a:extLst>
              <a:ext uri="{FF2B5EF4-FFF2-40B4-BE49-F238E27FC236}">
                <a16:creationId xmlns:a16="http://schemas.microsoft.com/office/drawing/2014/main" id="{05B59938-E4C4-D6F2-3009-91352F214336}"/>
              </a:ext>
            </a:extLst>
          </p:cNvPr>
          <p:cNvSpPr txBox="1"/>
          <p:nvPr/>
        </p:nvSpPr>
        <p:spPr>
          <a:xfrm>
            <a:off x="2545065" y="6487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255733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mj-lt"/>
              </a:rPr>
              <a:pPr>
                <a:defRPr/>
              </a:pPr>
              <a:t>13</a:t>
            </a:fld>
            <a:endParaRPr lang="en-US">
              <a:latin typeface="+mj-lt"/>
            </a:endParaRPr>
          </a:p>
        </p:txBody>
      </p:sp>
      <p:sp>
        <p:nvSpPr>
          <p:cNvPr id="3" name="Content Placeholder 2"/>
          <p:cNvSpPr>
            <a:spLocks noGrp="1"/>
          </p:cNvSpPr>
          <p:nvPr>
            <p:ph sz="quarter" idx="13"/>
          </p:nvPr>
        </p:nvSpPr>
        <p:spPr>
          <a:xfrm>
            <a:off x="194310" y="3818712"/>
            <a:ext cx="11997690" cy="2628996"/>
          </a:xfrm>
        </p:spPr>
        <p:txBody>
          <a:bodyPr/>
          <a:lstStyle/>
          <a:p>
            <a:pPr marL="0" indent="0">
              <a:buNone/>
            </a:pPr>
            <a:r>
              <a:rPr lang="en-US" sz="2200" dirty="0">
                <a:latin typeface="Calibri" panose="020F0502020204030204" pitchFamily="34" charset="0"/>
                <a:ea typeface="Tahoma"/>
                <a:cs typeface="Calibri" panose="020F0502020204030204" pitchFamily="34" charset="0"/>
              </a:rPr>
              <a:t>As there is an information loss during the forward process </a:t>
            </a:r>
            <a:r>
              <a:rPr lang="en-US" sz="2200" i="1" dirty="0">
                <a:latin typeface="Calibri" panose="020F0502020204030204" pitchFamily="34" charset="0"/>
                <a:ea typeface="Tahoma"/>
                <a:cs typeface="Calibri" panose="020F0502020204030204" pitchFamily="34" charset="0"/>
              </a:rPr>
              <a:t>f(x -&gt;y)</a:t>
            </a:r>
            <a:r>
              <a:rPr lang="en-US" sz="2200" dirty="0">
                <a:latin typeface="Calibri" panose="020F0502020204030204" pitchFamily="34" charset="0"/>
                <a:ea typeface="Tahoma"/>
                <a:cs typeface="Calibri" panose="020F0502020204030204" pitchFamily="34" charset="0"/>
              </a:rPr>
              <a:t>, latent variable (z) is introduced to capture the information about X that is not present in y</a:t>
            </a: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This allows to learn the inverse process as:</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where </a:t>
            </a:r>
            <a:r>
              <a:rPr lang="en-US" sz="2200" i="1" dirty="0">
                <a:latin typeface="Calibri" panose="020F0502020204030204" pitchFamily="34" charset="0"/>
                <a:cs typeface="Calibri" panose="020F0502020204030204" pitchFamily="34" charset="0"/>
              </a:rPr>
              <a:t>f()</a:t>
            </a:r>
            <a:r>
              <a:rPr lang="en-US" sz="2200" dirty="0">
                <a:latin typeface="Calibri" panose="020F0502020204030204" pitchFamily="34" charset="0"/>
                <a:cs typeface="Calibri" panose="020F0502020204030204" pitchFamily="34" charset="0"/>
              </a:rPr>
              <a:t> and </a:t>
            </a:r>
            <a:r>
              <a:rPr lang="en-US" sz="2200" i="1" dirty="0">
                <a:latin typeface="Calibri" panose="020F0502020204030204" pitchFamily="34" charset="0"/>
                <a:cs typeface="Calibri" panose="020F0502020204030204" pitchFamily="34" charset="0"/>
              </a:rPr>
              <a:t>g() </a:t>
            </a:r>
            <a:r>
              <a:rPr lang="en-US" sz="2200" dirty="0">
                <a:latin typeface="Calibri" panose="020F0502020204030204" pitchFamily="34" charset="0"/>
                <a:cs typeface="Calibri" panose="020F0502020204030204" pitchFamily="34" charset="0"/>
              </a:rPr>
              <a:t>are modeled by invertible neural networks</a:t>
            </a:r>
            <a:endParaRPr lang="en-US" sz="2200" i="1" dirty="0">
              <a:latin typeface="Calibri" panose="020F0502020204030204" pitchFamily="34" charset="0"/>
              <a:cs typeface="Calibri" panose="020F0502020204030204" pitchFamily="34" charset="0"/>
            </a:endParaRPr>
          </a:p>
          <a:p>
            <a:pPr marL="0" indent="0">
              <a:buNone/>
            </a:pPr>
            <a:endParaRPr lang="en-US" sz="2000" dirty="0">
              <a:latin typeface="+mj-lt"/>
              <a:cs typeface="Times New Roman" panose="02020603050405020304" pitchFamily="18" charset="0"/>
            </a:endParaRPr>
          </a:p>
          <a:p>
            <a:pPr marL="0" indent="0">
              <a:buNone/>
            </a:pPr>
            <a:r>
              <a:rPr lang="en-US" sz="2000" dirty="0">
                <a:latin typeface="+mj-lt"/>
                <a:cs typeface="Times New Roman" panose="02020603050405020304" pitchFamily="18" charset="0"/>
              </a:rPr>
              <a:t>Useful for </a:t>
            </a:r>
            <a:r>
              <a:rPr lang="en-US" sz="2000" dirty="0">
                <a:solidFill>
                  <a:srgbClr val="3333FF"/>
                </a:solidFill>
                <a:latin typeface="+mj-lt"/>
                <a:cs typeface="Times New Roman" panose="02020603050405020304" pitchFamily="18" charset="0"/>
              </a:rPr>
              <a:t>motor-propeller-battery choice </a:t>
            </a:r>
            <a:r>
              <a:rPr lang="en-US" sz="2000" dirty="0">
                <a:latin typeface="+mj-lt"/>
                <a:cs typeface="Times New Roman" panose="02020603050405020304" pitchFamily="18" charset="0"/>
              </a:rPr>
              <a:t>(propulsion subsystem for UAV) + </a:t>
            </a:r>
            <a:r>
              <a:rPr lang="en-US" sz="2000" dirty="0">
                <a:solidFill>
                  <a:srgbClr val="3333FF"/>
                </a:solidFill>
                <a:latin typeface="+mj-lt"/>
                <a:cs typeface="Times New Roman" panose="02020603050405020304" pitchFamily="18" charset="0"/>
              </a:rPr>
              <a:t>Fairing Design </a:t>
            </a:r>
            <a:r>
              <a:rPr lang="en-US" sz="2000" dirty="0">
                <a:latin typeface="+mj-lt"/>
                <a:cs typeface="Times New Roman" panose="02020603050405020304" pitchFamily="18" charset="0"/>
              </a:rPr>
              <a:t>for UUV </a:t>
            </a:r>
          </a:p>
        </p:txBody>
      </p:sp>
      <p:sp>
        <p:nvSpPr>
          <p:cNvPr id="7" name="Title 6"/>
          <p:cNvSpPr>
            <a:spLocks noGrp="1"/>
          </p:cNvSpPr>
          <p:nvPr>
            <p:ph type="ctrTitle"/>
          </p:nvPr>
        </p:nvSpPr>
        <p:spPr>
          <a:xfrm>
            <a:off x="605976" y="97482"/>
            <a:ext cx="9525000" cy="612648"/>
          </a:xfrm>
        </p:spPr>
        <p:txBody>
          <a:bodyPr/>
          <a:lstStyle/>
          <a:p>
            <a:r>
              <a:rPr lang="en-US" dirty="0">
                <a:latin typeface="+mj-lt"/>
              </a:rPr>
              <a:t>Invertible Neural Networks</a:t>
            </a:r>
          </a:p>
        </p:txBody>
      </p:sp>
      <p:pic>
        <p:nvPicPr>
          <p:cNvPr id="5" name="Picture 4"/>
          <p:cNvPicPr>
            <a:picLocks noChangeAspect="1"/>
          </p:cNvPicPr>
          <p:nvPr/>
        </p:nvPicPr>
        <p:blipFill>
          <a:blip r:embed="rId2"/>
          <a:stretch>
            <a:fillRect/>
          </a:stretch>
        </p:blipFill>
        <p:spPr>
          <a:xfrm>
            <a:off x="3880352" y="1066941"/>
            <a:ext cx="4349247" cy="2394960"/>
          </a:xfrm>
          <a:prstGeom prst="rect">
            <a:avLst/>
          </a:prstGeom>
        </p:spPr>
      </p:pic>
      <p:sp>
        <p:nvSpPr>
          <p:cNvPr id="6" name="Rectangle 5"/>
          <p:cNvSpPr/>
          <p:nvPr/>
        </p:nvSpPr>
        <p:spPr>
          <a:xfrm>
            <a:off x="1490375" y="3461901"/>
            <a:ext cx="9129203" cy="369332"/>
          </a:xfrm>
          <a:prstGeom prst="rect">
            <a:avLst/>
          </a:prstGeom>
        </p:spPr>
        <p:txBody>
          <a:bodyPr wrap="square">
            <a:spAutoFit/>
          </a:bodyPr>
          <a:lstStyle/>
          <a:p>
            <a:r>
              <a:rPr lang="en-US">
                <a:latin typeface="+mj-lt"/>
              </a:rPr>
              <a:t>Invertible neural network framework with inputs (X), outputs (y) and latent variable (z)</a:t>
            </a:r>
          </a:p>
        </p:txBody>
      </p:sp>
      <p:pic>
        <p:nvPicPr>
          <p:cNvPr id="8" name="Picture 7"/>
          <p:cNvPicPr>
            <a:picLocks noChangeAspect="1"/>
          </p:cNvPicPr>
          <p:nvPr/>
        </p:nvPicPr>
        <p:blipFill>
          <a:blip r:embed="rId3"/>
          <a:stretch>
            <a:fillRect/>
          </a:stretch>
        </p:blipFill>
        <p:spPr>
          <a:xfrm>
            <a:off x="4155263" y="5406144"/>
            <a:ext cx="3422400" cy="384915"/>
          </a:xfrm>
          <a:prstGeom prst="rect">
            <a:avLst/>
          </a:prstGeom>
        </p:spPr>
      </p:pic>
      <p:sp>
        <p:nvSpPr>
          <p:cNvPr id="4" name="TextBox 3">
            <a:extLst>
              <a:ext uri="{FF2B5EF4-FFF2-40B4-BE49-F238E27FC236}">
                <a16:creationId xmlns:a16="http://schemas.microsoft.com/office/drawing/2014/main" id="{4620CFD6-58B8-C0E4-8515-524D4328F5EA}"/>
              </a:ext>
            </a:extLst>
          </p:cNvPr>
          <p:cNvSpPr txBox="1"/>
          <p:nvPr/>
        </p:nvSpPr>
        <p:spPr>
          <a:xfrm>
            <a:off x="2545065" y="6519446"/>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93716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pPr>
                <a:defRPr/>
              </a:pPr>
              <a:t>14</a:t>
            </a:fld>
            <a:endParaRPr lang="en-US"/>
          </a:p>
        </p:txBody>
      </p:sp>
      <p:sp>
        <p:nvSpPr>
          <p:cNvPr id="3" name="Content Placeholder 2"/>
          <p:cNvSpPr>
            <a:spLocks noGrp="1"/>
          </p:cNvSpPr>
          <p:nvPr>
            <p:ph sz="quarter" idx="13"/>
          </p:nvPr>
        </p:nvSpPr>
        <p:spPr>
          <a:xfrm>
            <a:off x="372761" y="968182"/>
            <a:ext cx="5980742" cy="2362200"/>
          </a:xfrm>
        </p:spPr>
        <p:txBody>
          <a:bodyPr/>
          <a:lstStyle/>
          <a:p>
            <a:r>
              <a:rPr lang="en-US" sz="2200" dirty="0">
                <a:latin typeface="Calibri" panose="020F0502020204030204" pitchFamily="34" charset="0"/>
                <a:ea typeface="Tahoma"/>
                <a:cs typeface="Calibri" panose="020F0502020204030204" pitchFamily="34" charset="0"/>
              </a:rPr>
              <a:t>The goal of fairing design is to generate shapes that </a:t>
            </a:r>
          </a:p>
          <a:p>
            <a:pPr lvl="1"/>
            <a:r>
              <a:rPr lang="en-US" sz="2200" dirty="0">
                <a:latin typeface="Calibri" panose="020F0502020204030204" pitchFamily="34" charset="0"/>
                <a:ea typeface="Tahoma"/>
                <a:cs typeface="Calibri" panose="020F0502020204030204" pitchFamily="34" charset="0"/>
              </a:rPr>
              <a:t>experience </a:t>
            </a:r>
            <a:r>
              <a:rPr lang="en-US" sz="2200" b="1" dirty="0">
                <a:latin typeface="Calibri" panose="020F0502020204030204" pitchFamily="34" charset="0"/>
                <a:ea typeface="Tahoma"/>
                <a:cs typeface="Calibri" panose="020F0502020204030204" pitchFamily="34" charset="0"/>
              </a:rPr>
              <a:t>less drag </a:t>
            </a:r>
            <a:r>
              <a:rPr lang="en-US" sz="2200" dirty="0">
                <a:latin typeface="Calibri" panose="020F0502020204030204" pitchFamily="34" charset="0"/>
                <a:ea typeface="Tahoma"/>
                <a:cs typeface="Calibri" panose="020F0502020204030204" pitchFamily="34" charset="0"/>
              </a:rPr>
              <a:t>forces, </a:t>
            </a:r>
          </a:p>
          <a:p>
            <a:pPr lvl="1"/>
            <a:r>
              <a:rPr lang="en-US" sz="2200" b="1" dirty="0">
                <a:latin typeface="Calibri" panose="020F0502020204030204" pitchFamily="34" charset="0"/>
                <a:ea typeface="Tahoma"/>
                <a:cs typeface="Calibri" panose="020F0502020204030204" pitchFamily="34" charset="0"/>
              </a:rPr>
              <a:t>pack</a:t>
            </a:r>
            <a:r>
              <a:rPr lang="en-US" sz="2200" dirty="0">
                <a:latin typeface="Calibri" panose="020F0502020204030204" pitchFamily="34" charset="0"/>
                <a:ea typeface="Tahoma"/>
                <a:cs typeface="Calibri" panose="020F0502020204030204" pitchFamily="34" charset="0"/>
              </a:rPr>
              <a:t> the required components, and </a:t>
            </a:r>
          </a:p>
          <a:p>
            <a:pPr lvl="1"/>
            <a:r>
              <a:rPr lang="en-US" sz="2200" dirty="0">
                <a:latin typeface="Calibri" panose="020F0502020204030204" pitchFamily="34" charset="0"/>
                <a:ea typeface="Tahoma"/>
                <a:cs typeface="Calibri" panose="020F0502020204030204" pitchFamily="34" charset="0"/>
              </a:rPr>
              <a:t>efficiently navigate (</a:t>
            </a:r>
            <a:r>
              <a:rPr lang="en-US" sz="2200" b="1" dirty="0">
                <a:latin typeface="Calibri" panose="020F0502020204030204" pitchFamily="34" charset="0"/>
                <a:ea typeface="Tahoma"/>
                <a:cs typeface="Calibri" panose="020F0502020204030204" pitchFamily="34" charset="0"/>
              </a:rPr>
              <a:t>good controllability</a:t>
            </a:r>
            <a:r>
              <a:rPr lang="en-US" sz="2200" dirty="0">
                <a:latin typeface="Calibri" panose="020F0502020204030204" pitchFamily="34" charset="0"/>
                <a:ea typeface="Tahoma"/>
                <a:cs typeface="Calibri" panose="020F0502020204030204" pitchFamily="34" charset="0"/>
              </a:rPr>
              <a:t>) through the mission path </a:t>
            </a:r>
          </a:p>
          <a:p>
            <a:pPr lvl="1"/>
            <a:endParaRPr lang="en-US" sz="1200" dirty="0">
              <a:latin typeface="Calibri" panose="020F0502020204030204" pitchFamily="34" charset="0"/>
              <a:ea typeface="Tahoma"/>
              <a:cs typeface="Calibri" panose="020F0502020204030204" pitchFamily="34" charset="0"/>
            </a:endParaRPr>
          </a:p>
          <a:p>
            <a:r>
              <a:rPr lang="en-US" sz="2200" dirty="0">
                <a:latin typeface="Calibri" panose="020F0502020204030204" pitchFamily="34" charset="0"/>
                <a:cs typeface="Calibri" panose="020F0502020204030204" pitchFamily="34" charset="0"/>
              </a:rPr>
              <a:t>We consider a </a:t>
            </a:r>
            <a:r>
              <a:rPr lang="en-US" sz="2200" b="1" dirty="0">
                <a:latin typeface="Calibri" panose="020F0502020204030204" pitchFamily="34" charset="0"/>
                <a:cs typeface="Calibri" panose="020F0502020204030204" pitchFamily="34" charset="0"/>
              </a:rPr>
              <a:t>parametric representation </a:t>
            </a:r>
            <a:r>
              <a:rPr lang="en-US" sz="2200" dirty="0">
                <a:latin typeface="Calibri" panose="020F0502020204030204" pitchFamily="34" charset="0"/>
                <a:cs typeface="Calibri" panose="020F0502020204030204" pitchFamily="34" charset="0"/>
              </a:rPr>
              <a:t>of fairing shapes</a:t>
            </a:r>
          </a:p>
          <a:p>
            <a:pPr lvl="1"/>
            <a:r>
              <a:rPr lang="en-US" sz="2200" dirty="0">
                <a:latin typeface="Calibri" panose="020F0502020204030204" pitchFamily="34" charset="0"/>
                <a:ea typeface="Tahoma"/>
                <a:cs typeface="Calibri" panose="020F0502020204030204" pitchFamily="34" charset="0"/>
              </a:rPr>
              <a:t>Parameters control various aspects of the fairing such as nose shape and length, tail shape and length, size and length of the body, curvatures of the body etc.</a:t>
            </a:r>
          </a:p>
          <a:p>
            <a:pPr lvl="1"/>
            <a:endParaRPr lang="en-US" sz="1200" dirty="0">
              <a:latin typeface="Calibri" panose="020F0502020204030204" pitchFamily="34" charset="0"/>
              <a:ea typeface="Tahoma"/>
              <a:cs typeface="Calibri" panose="020F0502020204030204" pitchFamily="34" charset="0"/>
            </a:endParaRPr>
          </a:p>
          <a:p>
            <a:r>
              <a:rPr lang="en-US" sz="2200" dirty="0">
                <a:latin typeface="Calibri" panose="020F0502020204030204" pitchFamily="34" charset="0"/>
                <a:ea typeface="Tahoma"/>
                <a:cs typeface="Calibri" panose="020F0502020204030204" pitchFamily="34" charset="0"/>
              </a:rPr>
              <a:t>We consider the fairing design tool provided by the STR TA3 team (parameterized </a:t>
            </a:r>
            <a:r>
              <a:rPr lang="en-US" sz="2200" b="1" dirty="0" err="1">
                <a:latin typeface="Calibri" panose="020F0502020204030204" pitchFamily="34" charset="0"/>
                <a:ea typeface="Tahoma"/>
                <a:cs typeface="Calibri" panose="020F0502020204030204" pitchFamily="34" charset="0"/>
              </a:rPr>
              <a:t>Myring</a:t>
            </a:r>
            <a:r>
              <a:rPr lang="en-US" sz="2200" b="1" dirty="0">
                <a:latin typeface="Calibri" panose="020F0502020204030204" pitchFamily="34" charset="0"/>
                <a:ea typeface="Tahoma"/>
                <a:cs typeface="Calibri" panose="020F0502020204030204" pitchFamily="34" charset="0"/>
              </a:rPr>
              <a:t> hulls</a:t>
            </a:r>
            <a:r>
              <a:rPr lang="en-US" sz="2200" dirty="0">
                <a:latin typeface="Calibri" panose="020F0502020204030204" pitchFamily="34" charset="0"/>
                <a:ea typeface="Tahoma"/>
                <a:cs typeface="Calibri" panose="020F0502020204030204" pitchFamily="34" charset="0"/>
              </a:rPr>
              <a:t>)</a:t>
            </a:r>
          </a:p>
        </p:txBody>
      </p:sp>
      <p:sp>
        <p:nvSpPr>
          <p:cNvPr id="7" name="Title 6"/>
          <p:cNvSpPr>
            <a:spLocks noGrp="1"/>
          </p:cNvSpPr>
          <p:nvPr>
            <p:ph type="ctrTitle"/>
          </p:nvPr>
        </p:nvSpPr>
        <p:spPr>
          <a:xfrm>
            <a:off x="605976" y="91004"/>
            <a:ext cx="9525000" cy="612648"/>
          </a:xfrm>
        </p:spPr>
        <p:txBody>
          <a:bodyPr/>
          <a:lstStyle/>
          <a:p>
            <a:r>
              <a:rPr lang="en-US" dirty="0"/>
              <a:t>Example Application: Fairing design</a:t>
            </a:r>
          </a:p>
        </p:txBody>
      </p:sp>
      <p:pic>
        <p:nvPicPr>
          <p:cNvPr id="21" name="Picture 20"/>
          <p:cNvPicPr>
            <a:picLocks noChangeAspect="1"/>
          </p:cNvPicPr>
          <p:nvPr/>
        </p:nvPicPr>
        <p:blipFill rotWithShape="1">
          <a:blip r:embed="rId2"/>
          <a:srcRect l="24529"/>
          <a:stretch/>
        </p:blipFill>
        <p:spPr>
          <a:xfrm>
            <a:off x="6237150" y="565841"/>
            <a:ext cx="5582090" cy="3250389"/>
          </a:xfrm>
          <a:prstGeom prst="rect">
            <a:avLst/>
          </a:prstGeom>
        </p:spPr>
      </p:pic>
      <p:pic>
        <p:nvPicPr>
          <p:cNvPr id="4" name="Picture 3">
            <a:extLst>
              <a:ext uri="{FF2B5EF4-FFF2-40B4-BE49-F238E27FC236}">
                <a16:creationId xmlns:a16="http://schemas.microsoft.com/office/drawing/2014/main" id="{060A2049-5A06-1E88-6416-0BFDEA5BCBB0}"/>
              </a:ext>
            </a:extLst>
          </p:cNvPr>
          <p:cNvPicPr>
            <a:picLocks noChangeAspect="1"/>
          </p:cNvPicPr>
          <p:nvPr/>
        </p:nvPicPr>
        <p:blipFill rotWithShape="1">
          <a:blip r:embed="rId2"/>
          <a:srcRect r="74111"/>
          <a:stretch/>
        </p:blipFill>
        <p:spPr>
          <a:xfrm>
            <a:off x="8542165" y="3594913"/>
            <a:ext cx="1914870" cy="3250389"/>
          </a:xfrm>
          <a:prstGeom prst="rect">
            <a:avLst/>
          </a:prstGeom>
        </p:spPr>
      </p:pic>
      <p:sp>
        <p:nvSpPr>
          <p:cNvPr id="5" name="TextBox 4">
            <a:extLst>
              <a:ext uri="{FF2B5EF4-FFF2-40B4-BE49-F238E27FC236}">
                <a16:creationId xmlns:a16="http://schemas.microsoft.com/office/drawing/2014/main" id="{03898033-13E7-0701-588E-21D9DBEB1EA9}"/>
              </a:ext>
            </a:extLst>
          </p:cNvPr>
          <p:cNvSpPr txBox="1"/>
          <p:nvPr/>
        </p:nvSpPr>
        <p:spPr>
          <a:xfrm>
            <a:off x="2545065" y="6553200"/>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409357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D039-6C56-EC46-816B-376C2C96DC5D}"/>
              </a:ext>
            </a:extLst>
          </p:cNvPr>
          <p:cNvSpPr>
            <a:spLocks noGrp="1"/>
          </p:cNvSpPr>
          <p:nvPr>
            <p:ph type="sldNum" sz="quarter" idx="11"/>
          </p:nvPr>
        </p:nvSpPr>
        <p:spPr/>
        <p:txBody>
          <a:bodyPr/>
          <a:lstStyle/>
          <a:p>
            <a:pPr>
              <a:defRPr/>
            </a:pPr>
            <a:fld id="{231CC523-8BC6-4921-807A-66BD262F34AB}" type="slidenum">
              <a:rPr lang="en-US" smtClean="0"/>
              <a:pPr>
                <a:defRPr/>
              </a:pPr>
              <a:t>15</a:t>
            </a:fld>
            <a:endParaRPr lang="en-US"/>
          </a:p>
        </p:txBody>
      </p:sp>
      <p:sp>
        <p:nvSpPr>
          <p:cNvPr id="47" name="Content Placeholder 2"/>
          <p:cNvSpPr>
            <a:spLocks noGrp="1"/>
          </p:cNvSpPr>
          <p:nvPr>
            <p:ph sz="quarter" idx="13"/>
          </p:nvPr>
        </p:nvSpPr>
        <p:spPr>
          <a:xfrm>
            <a:off x="508000" y="962627"/>
            <a:ext cx="10735337" cy="2359308"/>
          </a:xfrm>
        </p:spPr>
        <p:txBody>
          <a:bodyPr/>
          <a:lstStyle/>
          <a:p>
            <a:r>
              <a:rPr lang="en-US" sz="2000" dirty="0">
                <a:solidFill>
                  <a:srgbClr val="3333FF"/>
                </a:solidFill>
              </a:rPr>
              <a:t>Average error</a:t>
            </a:r>
            <a:r>
              <a:rPr lang="en-US" sz="2000" dirty="0"/>
              <a:t>: 7.48%</a:t>
            </a:r>
          </a:p>
          <a:p>
            <a:r>
              <a:rPr lang="en-US" sz="2000" dirty="0">
                <a:solidFill>
                  <a:srgbClr val="3333FF"/>
                </a:solidFill>
              </a:rPr>
              <a:t>Speed up</a:t>
            </a:r>
            <a:r>
              <a:rPr lang="en-US" sz="2000" dirty="0"/>
              <a:t>: order of 1000X</a:t>
            </a:r>
          </a:p>
          <a:p>
            <a:pPr marL="0" indent="0">
              <a:buNone/>
            </a:pPr>
            <a:endParaRPr lang="en-US" sz="2000" dirty="0"/>
          </a:p>
        </p:txBody>
      </p:sp>
      <p:sp>
        <p:nvSpPr>
          <p:cNvPr id="48" name="Title 6">
            <a:extLst>
              <a:ext uri="{FF2B5EF4-FFF2-40B4-BE49-F238E27FC236}">
                <a16:creationId xmlns:a16="http://schemas.microsoft.com/office/drawing/2014/main" id="{FF75E66D-633D-DB4D-89FF-357E75865AD2}"/>
              </a:ext>
            </a:extLst>
          </p:cNvPr>
          <p:cNvSpPr>
            <a:spLocks noGrp="1"/>
          </p:cNvSpPr>
          <p:nvPr>
            <p:ph type="ctrTitle"/>
          </p:nvPr>
        </p:nvSpPr>
        <p:spPr>
          <a:xfrm>
            <a:off x="508000" y="91004"/>
            <a:ext cx="9525000" cy="612648"/>
          </a:xfrm>
        </p:spPr>
        <p:txBody>
          <a:bodyPr>
            <a:normAutofit fontScale="90000"/>
          </a:bodyPr>
          <a:lstStyle/>
          <a:p>
            <a:r>
              <a:rPr lang="en-US" sz="2400" dirty="0"/>
              <a:t>INNs can reliably generate diverse fairing designs for given type of shapes</a:t>
            </a:r>
          </a:p>
        </p:txBody>
      </p:sp>
      <p:grpSp>
        <p:nvGrpSpPr>
          <p:cNvPr id="7" name="Group 6"/>
          <p:cNvGrpSpPr/>
          <p:nvPr/>
        </p:nvGrpSpPr>
        <p:grpSpPr>
          <a:xfrm>
            <a:off x="354901" y="4579415"/>
            <a:ext cx="8773333" cy="2087711"/>
            <a:chOff x="1955078" y="3580910"/>
            <a:chExt cx="10047869" cy="2790905"/>
          </a:xfrm>
        </p:grpSpPr>
        <p:pic>
          <p:nvPicPr>
            <p:cNvPr id="3" name="Picture 2"/>
            <p:cNvPicPr>
              <a:picLocks noChangeAspect="1"/>
            </p:cNvPicPr>
            <p:nvPr/>
          </p:nvPicPr>
          <p:blipFill>
            <a:blip r:embed="rId2"/>
            <a:stretch>
              <a:fillRect/>
            </a:stretch>
          </p:blipFill>
          <p:spPr>
            <a:xfrm>
              <a:off x="1955078" y="3580910"/>
              <a:ext cx="3216216" cy="2440878"/>
            </a:xfrm>
            <a:prstGeom prst="rect">
              <a:avLst/>
            </a:prstGeom>
          </p:spPr>
        </p:pic>
        <p:pic>
          <p:nvPicPr>
            <p:cNvPr id="4" name="Picture 3"/>
            <p:cNvPicPr>
              <a:picLocks noChangeAspect="1"/>
            </p:cNvPicPr>
            <p:nvPr/>
          </p:nvPicPr>
          <p:blipFill>
            <a:blip r:embed="rId3"/>
            <a:stretch>
              <a:fillRect/>
            </a:stretch>
          </p:blipFill>
          <p:spPr>
            <a:xfrm>
              <a:off x="5270500" y="3591360"/>
              <a:ext cx="3417025" cy="2520117"/>
            </a:xfrm>
            <a:prstGeom prst="rect">
              <a:avLst/>
            </a:prstGeom>
          </p:spPr>
        </p:pic>
        <p:pic>
          <p:nvPicPr>
            <p:cNvPr id="5" name="Picture 4"/>
            <p:cNvPicPr>
              <a:picLocks noChangeAspect="1"/>
            </p:cNvPicPr>
            <p:nvPr/>
          </p:nvPicPr>
          <p:blipFill>
            <a:blip r:embed="rId4"/>
            <a:stretch>
              <a:fillRect/>
            </a:stretch>
          </p:blipFill>
          <p:spPr>
            <a:xfrm>
              <a:off x="8623982" y="3580910"/>
              <a:ext cx="3378965" cy="2530567"/>
            </a:xfrm>
            <a:prstGeom prst="rect">
              <a:avLst/>
            </a:prstGeom>
          </p:spPr>
        </p:pic>
        <p:sp>
          <p:nvSpPr>
            <p:cNvPr id="6" name="Rectangle 5"/>
            <p:cNvSpPr/>
            <p:nvPr/>
          </p:nvSpPr>
          <p:spPr>
            <a:xfrm>
              <a:off x="3136032" y="5911421"/>
              <a:ext cx="816249" cy="400111"/>
            </a:xfrm>
            <a:prstGeom prst="rect">
              <a:avLst/>
            </a:prstGeom>
          </p:spPr>
          <p:txBody>
            <a:bodyPr wrap="none">
              <a:spAutoFit/>
            </a:bodyPr>
            <a:lstStyle/>
            <a:p>
              <a:r>
                <a:rPr lang="en-US" sz="2000" dirty="0"/>
                <a:t>Angle</a:t>
              </a:r>
            </a:p>
          </p:txBody>
        </p:sp>
        <p:sp>
          <p:nvSpPr>
            <p:cNvPr id="9" name="Rectangle 8"/>
            <p:cNvSpPr/>
            <p:nvPr/>
          </p:nvSpPr>
          <p:spPr>
            <a:xfrm>
              <a:off x="6568293" y="5971704"/>
              <a:ext cx="880369" cy="400111"/>
            </a:xfrm>
            <a:prstGeom prst="rect">
              <a:avLst/>
            </a:prstGeom>
          </p:spPr>
          <p:txBody>
            <a:bodyPr wrap="none">
              <a:spAutoFit/>
            </a:bodyPr>
            <a:lstStyle/>
            <a:p>
              <a:r>
                <a:rPr lang="en-US" sz="2000" dirty="0"/>
                <a:t>Manta</a:t>
              </a:r>
            </a:p>
          </p:txBody>
        </p:sp>
        <p:sp>
          <p:nvSpPr>
            <p:cNvPr id="10" name="Rectangle 9"/>
            <p:cNvSpPr/>
            <p:nvPr/>
          </p:nvSpPr>
          <p:spPr>
            <a:xfrm>
              <a:off x="9951656" y="5948551"/>
              <a:ext cx="1096262" cy="400111"/>
            </a:xfrm>
            <a:prstGeom prst="rect">
              <a:avLst/>
            </a:prstGeom>
          </p:spPr>
          <p:txBody>
            <a:bodyPr wrap="none">
              <a:spAutoFit/>
            </a:bodyPr>
            <a:lstStyle/>
            <a:p>
              <a:r>
                <a:rPr lang="en-US" sz="2000" dirty="0"/>
                <a:t>Torpedo</a:t>
              </a:r>
            </a:p>
          </p:txBody>
        </p:sp>
      </p:grpSp>
      <p:sp>
        <p:nvSpPr>
          <p:cNvPr id="11" name="Rectangle 10"/>
          <p:cNvSpPr/>
          <p:nvPr/>
        </p:nvSpPr>
        <p:spPr>
          <a:xfrm>
            <a:off x="119400" y="3734419"/>
            <a:ext cx="8252748" cy="400110"/>
          </a:xfrm>
          <a:prstGeom prst="rect">
            <a:avLst/>
          </a:prstGeom>
        </p:spPr>
        <p:txBody>
          <a:bodyPr wrap="square">
            <a:spAutoFit/>
          </a:bodyPr>
          <a:lstStyle/>
          <a:p>
            <a:r>
              <a:rPr lang="en-US" sz="2000" dirty="0"/>
              <a:t>Comparison of diversity between sampled  and generated designs</a:t>
            </a:r>
          </a:p>
        </p:txBody>
      </p:sp>
      <p:pic>
        <p:nvPicPr>
          <p:cNvPr id="12" name="Picture 11"/>
          <p:cNvPicPr>
            <a:picLocks noChangeAspect="1"/>
          </p:cNvPicPr>
          <p:nvPr/>
        </p:nvPicPr>
        <p:blipFill>
          <a:blip r:embed="rId5"/>
          <a:stretch>
            <a:fillRect/>
          </a:stretch>
        </p:blipFill>
        <p:spPr>
          <a:xfrm>
            <a:off x="9599107" y="5150171"/>
            <a:ext cx="1910770" cy="745201"/>
          </a:xfrm>
          <a:prstGeom prst="rect">
            <a:avLst/>
          </a:prstGeom>
        </p:spPr>
      </p:pic>
      <p:pic>
        <p:nvPicPr>
          <p:cNvPr id="8" name="Picture 7">
            <a:extLst>
              <a:ext uri="{FF2B5EF4-FFF2-40B4-BE49-F238E27FC236}">
                <a16:creationId xmlns:a16="http://schemas.microsoft.com/office/drawing/2014/main" id="{6A947BC5-C85D-079F-C259-4BA2089827DE}"/>
              </a:ext>
            </a:extLst>
          </p:cNvPr>
          <p:cNvPicPr>
            <a:picLocks noChangeAspect="1"/>
          </p:cNvPicPr>
          <p:nvPr/>
        </p:nvPicPr>
        <p:blipFill>
          <a:blip r:embed="rId6"/>
          <a:stretch>
            <a:fillRect/>
          </a:stretch>
        </p:blipFill>
        <p:spPr>
          <a:xfrm>
            <a:off x="7662040" y="923912"/>
            <a:ext cx="3874135" cy="2882722"/>
          </a:xfrm>
          <a:prstGeom prst="rect">
            <a:avLst/>
          </a:prstGeom>
        </p:spPr>
      </p:pic>
      <p:pic>
        <p:nvPicPr>
          <p:cNvPr id="13" name="Picture 12">
            <a:extLst>
              <a:ext uri="{FF2B5EF4-FFF2-40B4-BE49-F238E27FC236}">
                <a16:creationId xmlns:a16="http://schemas.microsoft.com/office/drawing/2014/main" id="{19BDC41C-8762-4B55-A27F-CFF6BAE1B8D2}"/>
              </a:ext>
            </a:extLst>
          </p:cNvPr>
          <p:cNvPicPr>
            <a:picLocks noChangeAspect="1"/>
          </p:cNvPicPr>
          <p:nvPr/>
        </p:nvPicPr>
        <p:blipFill>
          <a:blip r:embed="rId7"/>
          <a:stretch>
            <a:fillRect/>
          </a:stretch>
        </p:blipFill>
        <p:spPr>
          <a:xfrm>
            <a:off x="4965982" y="2353025"/>
            <a:ext cx="2117243" cy="835993"/>
          </a:xfrm>
          <a:prstGeom prst="rect">
            <a:avLst/>
          </a:prstGeom>
        </p:spPr>
      </p:pic>
      <p:sp>
        <p:nvSpPr>
          <p:cNvPr id="17" name="TextBox 16">
            <a:extLst>
              <a:ext uri="{FF2B5EF4-FFF2-40B4-BE49-F238E27FC236}">
                <a16:creationId xmlns:a16="http://schemas.microsoft.com/office/drawing/2014/main" id="{9ED2BB11-C73C-2AF0-2FD1-8442B32ADB2F}"/>
              </a:ext>
            </a:extLst>
          </p:cNvPr>
          <p:cNvSpPr txBox="1"/>
          <p:nvPr/>
        </p:nvSpPr>
        <p:spPr>
          <a:xfrm>
            <a:off x="97918" y="3344323"/>
            <a:ext cx="2198267" cy="400110"/>
          </a:xfrm>
          <a:prstGeom prst="rect">
            <a:avLst/>
          </a:prstGeom>
          <a:noFill/>
        </p:spPr>
        <p:txBody>
          <a:bodyPr wrap="square">
            <a:spAutoFit/>
          </a:bodyPr>
          <a:lstStyle/>
          <a:p>
            <a:r>
              <a:rPr kumimoji="0" lang="en-US" sz="2000" b="0" i="0" u="none" strike="noStrike" kern="1200" cap="none" spc="0" normalizeH="0" baseline="0" noProof="0" dirty="0">
                <a:ln>
                  <a:noFill/>
                </a:ln>
                <a:solidFill>
                  <a:srgbClr val="3333FF"/>
                </a:solidFill>
                <a:effectLst/>
                <a:uLnTx/>
                <a:uFillTx/>
                <a:latin typeface="Tahoma" pitchFamily="34" charset="0"/>
                <a:ea typeface="Tahoma" pitchFamily="34" charset="0"/>
                <a:cs typeface="Tahoma" pitchFamily="34" charset="0"/>
              </a:rPr>
              <a:t>High </a:t>
            </a:r>
            <a:r>
              <a:rPr lang="en-US" sz="2000" dirty="0">
                <a:solidFill>
                  <a:srgbClr val="3333FF"/>
                </a:solidFill>
                <a:latin typeface="Tahoma" pitchFamily="34" charset="0"/>
                <a:ea typeface="Tahoma" pitchFamily="34" charset="0"/>
                <a:cs typeface="Tahoma" pitchFamily="34" charset="0"/>
              </a:rPr>
              <a:t>Diversity</a:t>
            </a:r>
            <a:endParaRPr lang="en-US" dirty="0">
              <a:solidFill>
                <a:srgbClr val="3333FF"/>
              </a:solidFill>
            </a:endParaRPr>
          </a:p>
        </p:txBody>
      </p:sp>
      <p:sp>
        <p:nvSpPr>
          <p:cNvPr id="18" name="Content Placeholder 2">
            <a:extLst>
              <a:ext uri="{FF2B5EF4-FFF2-40B4-BE49-F238E27FC236}">
                <a16:creationId xmlns:a16="http://schemas.microsoft.com/office/drawing/2014/main" id="{F9C81D86-ED49-CA44-3F6C-82E33851BC2D}"/>
              </a:ext>
            </a:extLst>
          </p:cNvPr>
          <p:cNvSpPr txBox="1">
            <a:spLocks/>
          </p:cNvSpPr>
          <p:nvPr/>
        </p:nvSpPr>
        <p:spPr bwMode="auto">
          <a:xfrm>
            <a:off x="7815745" y="3801567"/>
            <a:ext cx="4719141" cy="528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a:solidFill>
                  <a:srgbClr val="3333FF"/>
                </a:solidFill>
              </a:rPr>
              <a:t>T-SNE plot </a:t>
            </a:r>
            <a:r>
              <a:rPr lang="en-US" sz="2000" dirty="0"/>
              <a:t>to compare sampled vs generated fairing shapes</a:t>
            </a:r>
          </a:p>
        </p:txBody>
      </p:sp>
      <p:sp>
        <p:nvSpPr>
          <p:cNvPr id="14" name="TextBox 13">
            <a:extLst>
              <a:ext uri="{FF2B5EF4-FFF2-40B4-BE49-F238E27FC236}">
                <a16:creationId xmlns:a16="http://schemas.microsoft.com/office/drawing/2014/main" id="{F268699A-AA25-4247-4AF8-2F0A13EE2ACB}"/>
              </a:ext>
            </a:extLst>
          </p:cNvPr>
          <p:cNvSpPr txBox="1"/>
          <p:nvPr/>
        </p:nvSpPr>
        <p:spPr>
          <a:xfrm>
            <a:off x="2446137" y="660224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795207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pPr>
                <a:defRPr/>
              </a:pPr>
              <a:t>16</a:t>
            </a:fld>
            <a:endParaRPr lang="en-US"/>
          </a:p>
        </p:txBody>
      </p:sp>
      <p:sp>
        <p:nvSpPr>
          <p:cNvPr id="9" name="Content Placeholder 2"/>
          <p:cNvSpPr>
            <a:spLocks noGrp="1"/>
          </p:cNvSpPr>
          <p:nvPr>
            <p:ph sz="quarter" idx="13"/>
          </p:nvPr>
        </p:nvSpPr>
        <p:spPr>
          <a:xfrm>
            <a:off x="609604" y="1066800"/>
            <a:ext cx="9544489" cy="528084"/>
          </a:xfrm>
        </p:spPr>
        <p:txBody>
          <a:bodyPr/>
          <a:lstStyle/>
          <a:p>
            <a:pPr marL="0" indent="0">
              <a:buNone/>
            </a:pPr>
            <a:r>
              <a:rPr lang="en-US" sz="2000" dirty="0"/>
              <a:t>T-SNE plot to compare sampled vs generated fairing shapes</a:t>
            </a:r>
          </a:p>
        </p:txBody>
      </p:sp>
      <p:sp>
        <p:nvSpPr>
          <p:cNvPr id="7" name="Title 6"/>
          <p:cNvSpPr>
            <a:spLocks noGrp="1"/>
          </p:cNvSpPr>
          <p:nvPr>
            <p:ph type="ctrTitle"/>
          </p:nvPr>
        </p:nvSpPr>
        <p:spPr>
          <a:xfrm>
            <a:off x="532219" y="119521"/>
            <a:ext cx="9525000" cy="612648"/>
          </a:xfrm>
        </p:spPr>
        <p:txBody>
          <a:bodyPr/>
          <a:lstStyle/>
          <a:p>
            <a:r>
              <a:rPr lang="en-US" sz="2400" dirty="0"/>
              <a:t>INNs can reliably generate fairing designs for given drag properties</a:t>
            </a:r>
          </a:p>
        </p:txBody>
      </p:sp>
      <p:pic>
        <p:nvPicPr>
          <p:cNvPr id="5" name="Picture 4"/>
          <p:cNvPicPr>
            <a:picLocks noChangeAspect="1"/>
          </p:cNvPicPr>
          <p:nvPr/>
        </p:nvPicPr>
        <p:blipFill>
          <a:blip r:embed="rId2"/>
          <a:stretch>
            <a:fillRect/>
          </a:stretch>
        </p:blipFill>
        <p:spPr>
          <a:xfrm>
            <a:off x="1055385" y="1594884"/>
            <a:ext cx="6551915" cy="4875243"/>
          </a:xfrm>
          <a:prstGeom prst="rect">
            <a:avLst/>
          </a:prstGeom>
        </p:spPr>
      </p:pic>
      <p:pic>
        <p:nvPicPr>
          <p:cNvPr id="6" name="Picture 5"/>
          <p:cNvPicPr>
            <a:picLocks noChangeAspect="1"/>
          </p:cNvPicPr>
          <p:nvPr/>
        </p:nvPicPr>
        <p:blipFill>
          <a:blip r:embed="rId3"/>
          <a:stretch>
            <a:fillRect/>
          </a:stretch>
        </p:blipFill>
        <p:spPr>
          <a:xfrm>
            <a:off x="8951455" y="1770643"/>
            <a:ext cx="2786241" cy="1100147"/>
          </a:xfrm>
          <a:prstGeom prst="rect">
            <a:avLst/>
          </a:prstGeom>
        </p:spPr>
      </p:pic>
      <p:sp>
        <p:nvSpPr>
          <p:cNvPr id="3" name="TextBox 2">
            <a:extLst>
              <a:ext uri="{FF2B5EF4-FFF2-40B4-BE49-F238E27FC236}">
                <a16:creationId xmlns:a16="http://schemas.microsoft.com/office/drawing/2014/main" id="{79806CAC-564E-16FD-83D2-7244CC2C4096}"/>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
        <p:nvSpPr>
          <p:cNvPr id="4" name="TextBox 3">
            <a:extLst>
              <a:ext uri="{FF2B5EF4-FFF2-40B4-BE49-F238E27FC236}">
                <a16:creationId xmlns:a16="http://schemas.microsoft.com/office/drawing/2014/main" id="{4FC29572-073B-BE84-1B18-011614FDB67D}"/>
              </a:ext>
            </a:extLst>
          </p:cNvPr>
          <p:cNvSpPr txBox="1"/>
          <p:nvPr/>
        </p:nvSpPr>
        <p:spPr>
          <a:xfrm>
            <a:off x="8327518" y="4222076"/>
            <a:ext cx="3491722" cy="954107"/>
          </a:xfrm>
          <a:prstGeom prst="rect">
            <a:avLst/>
          </a:prstGeom>
          <a:noFill/>
        </p:spPr>
        <p:txBody>
          <a:bodyPr wrap="square">
            <a:spAutoFit/>
          </a:bodyPr>
          <a:lstStyle/>
          <a:p>
            <a:r>
              <a:rPr lang="en-US" sz="2800" dirty="0">
                <a:solidFill>
                  <a:srgbClr val="3333FF"/>
                </a:solidFill>
                <a:latin typeface="Tahoma" pitchFamily="34" charset="0"/>
                <a:ea typeface="Tahoma" pitchFamily="34" charset="0"/>
                <a:cs typeface="Tahoma" pitchFamily="34" charset="0"/>
              </a:rPr>
              <a:t>Low Drag Fairings are Faded Points</a:t>
            </a:r>
            <a:endParaRPr lang="en-US" sz="2400" dirty="0">
              <a:solidFill>
                <a:srgbClr val="3333FF"/>
              </a:solidFill>
            </a:endParaRPr>
          </a:p>
        </p:txBody>
      </p:sp>
    </p:spTree>
    <p:extLst>
      <p:ext uri="{BB962C8B-B14F-4D97-AF65-F5344CB8AC3E}">
        <p14:creationId xmlns:p14="http://schemas.microsoft.com/office/powerpoint/2010/main" val="140747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A41EB8-5557-9E4B-F0AD-77A05EE9B261}"/>
              </a:ext>
            </a:extLst>
          </p:cNvPr>
          <p:cNvSpPr>
            <a:spLocks noGrp="1"/>
          </p:cNvSpPr>
          <p:nvPr>
            <p:ph type="sldNum" sz="quarter" idx="11"/>
          </p:nvPr>
        </p:nvSpPr>
        <p:spPr/>
        <p:txBody>
          <a:bodyPr/>
          <a:lstStyle/>
          <a:p>
            <a:pPr>
              <a:defRPr/>
            </a:pPr>
            <a:fld id="{231CC523-8BC6-4921-807A-66BD262F34AB}" type="slidenum">
              <a:rPr lang="en-US" smtClean="0"/>
              <a:pPr>
                <a:defRPr/>
              </a:pPr>
              <a:t>17</a:t>
            </a:fld>
            <a:endParaRPr lang="en-US"/>
          </a:p>
        </p:txBody>
      </p:sp>
      <p:grpSp>
        <p:nvGrpSpPr>
          <p:cNvPr id="9" name="Group 8">
            <a:extLst>
              <a:ext uri="{FF2B5EF4-FFF2-40B4-BE49-F238E27FC236}">
                <a16:creationId xmlns:a16="http://schemas.microsoft.com/office/drawing/2014/main" id="{D8E0F08D-64C7-807B-F394-1679CB1E802D}"/>
              </a:ext>
            </a:extLst>
          </p:cNvPr>
          <p:cNvGrpSpPr/>
          <p:nvPr/>
        </p:nvGrpSpPr>
        <p:grpSpPr>
          <a:xfrm>
            <a:off x="1163224" y="1862651"/>
            <a:ext cx="1563502" cy="2990101"/>
            <a:chOff x="607619" y="2556006"/>
            <a:chExt cx="1563502" cy="2990101"/>
          </a:xfrm>
        </p:grpSpPr>
        <p:pic>
          <p:nvPicPr>
            <p:cNvPr id="10" name="Picture 9">
              <a:extLst>
                <a:ext uri="{FF2B5EF4-FFF2-40B4-BE49-F238E27FC236}">
                  <a16:creationId xmlns:a16="http://schemas.microsoft.com/office/drawing/2014/main" id="{8D1EBA6B-6851-0932-5AE8-57156692F9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7619" y="2556006"/>
              <a:ext cx="1563502" cy="2528436"/>
            </a:xfrm>
            <a:prstGeom prst="rect">
              <a:avLst/>
            </a:prstGeom>
          </p:spPr>
        </p:pic>
        <p:sp>
          <p:nvSpPr>
            <p:cNvPr id="11" name="TextBox 10">
              <a:extLst>
                <a:ext uri="{FF2B5EF4-FFF2-40B4-BE49-F238E27FC236}">
                  <a16:creationId xmlns:a16="http://schemas.microsoft.com/office/drawing/2014/main" id="{0ABC9F94-3479-F943-E7FB-258EB5F029BE}"/>
                </a:ext>
              </a:extLst>
            </p:cNvPr>
            <p:cNvSpPr txBox="1"/>
            <p:nvPr/>
          </p:nvSpPr>
          <p:spPr>
            <a:xfrm>
              <a:off x="671739" y="5084442"/>
              <a:ext cx="1435261" cy="461665"/>
            </a:xfrm>
            <a:prstGeom prst="rect">
              <a:avLst/>
            </a:prstGeom>
            <a:noFill/>
          </p:spPr>
          <p:txBody>
            <a:bodyPr wrap="square" rtlCol="0">
              <a:spAutoFit/>
            </a:bodyPr>
            <a:lstStyle/>
            <a:p>
              <a:pPr algn="ctr"/>
              <a:r>
                <a:rPr lang="en-US" sz="2400" dirty="0"/>
                <a:t>Manta</a:t>
              </a:r>
            </a:p>
          </p:txBody>
        </p:sp>
      </p:grpSp>
      <p:pic>
        <p:nvPicPr>
          <p:cNvPr id="12" name="Picture 11">
            <a:extLst>
              <a:ext uri="{FF2B5EF4-FFF2-40B4-BE49-F238E27FC236}">
                <a16:creationId xmlns:a16="http://schemas.microsoft.com/office/drawing/2014/main" id="{263E84D0-BEB3-15E2-98E4-6B49D2C68E56}"/>
              </a:ext>
            </a:extLst>
          </p:cNvPr>
          <p:cNvPicPr>
            <a:picLocks noChangeAspect="1"/>
          </p:cNvPicPr>
          <p:nvPr/>
        </p:nvPicPr>
        <p:blipFill>
          <a:blip r:embed="rId3"/>
          <a:stretch>
            <a:fillRect/>
          </a:stretch>
        </p:blipFill>
        <p:spPr>
          <a:xfrm>
            <a:off x="3210092" y="2971483"/>
            <a:ext cx="4616256" cy="1438195"/>
          </a:xfrm>
          <a:prstGeom prst="rect">
            <a:avLst/>
          </a:prstGeom>
        </p:spPr>
      </p:pic>
      <p:sp>
        <p:nvSpPr>
          <p:cNvPr id="13" name="TextBox 12">
            <a:extLst>
              <a:ext uri="{FF2B5EF4-FFF2-40B4-BE49-F238E27FC236}">
                <a16:creationId xmlns:a16="http://schemas.microsoft.com/office/drawing/2014/main" id="{14B26299-A0BE-4BD2-0531-A81C36635E6B}"/>
              </a:ext>
            </a:extLst>
          </p:cNvPr>
          <p:cNvSpPr txBox="1"/>
          <p:nvPr/>
        </p:nvSpPr>
        <p:spPr>
          <a:xfrm>
            <a:off x="4764749" y="4392853"/>
            <a:ext cx="1435261" cy="461665"/>
          </a:xfrm>
          <a:prstGeom prst="rect">
            <a:avLst/>
          </a:prstGeom>
          <a:noFill/>
        </p:spPr>
        <p:txBody>
          <a:bodyPr wrap="square" rtlCol="0">
            <a:spAutoFit/>
          </a:bodyPr>
          <a:lstStyle/>
          <a:p>
            <a:pPr algn="ctr"/>
            <a:r>
              <a:rPr lang="en-US" sz="2400" dirty="0"/>
              <a:t>Angle</a:t>
            </a:r>
          </a:p>
        </p:txBody>
      </p:sp>
      <p:pic>
        <p:nvPicPr>
          <p:cNvPr id="14" name="Picture 13">
            <a:extLst>
              <a:ext uri="{FF2B5EF4-FFF2-40B4-BE49-F238E27FC236}">
                <a16:creationId xmlns:a16="http://schemas.microsoft.com/office/drawing/2014/main" id="{D73109E8-9AFE-4D5B-3C83-70F73A6953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64752" y="4854518"/>
            <a:ext cx="3472885" cy="1276520"/>
          </a:xfrm>
          <a:prstGeom prst="rect">
            <a:avLst/>
          </a:prstGeom>
        </p:spPr>
      </p:pic>
      <p:sp>
        <p:nvSpPr>
          <p:cNvPr id="15" name="TextBox 14">
            <a:extLst>
              <a:ext uri="{FF2B5EF4-FFF2-40B4-BE49-F238E27FC236}">
                <a16:creationId xmlns:a16="http://schemas.microsoft.com/office/drawing/2014/main" id="{9EEDC94E-C114-76C9-1AD6-D32CA4239E94}"/>
              </a:ext>
            </a:extLst>
          </p:cNvPr>
          <p:cNvSpPr txBox="1"/>
          <p:nvPr/>
        </p:nvSpPr>
        <p:spPr>
          <a:xfrm>
            <a:off x="4800589" y="6114213"/>
            <a:ext cx="1435261" cy="461665"/>
          </a:xfrm>
          <a:prstGeom prst="rect">
            <a:avLst/>
          </a:prstGeom>
          <a:noFill/>
        </p:spPr>
        <p:txBody>
          <a:bodyPr wrap="square" rtlCol="0">
            <a:spAutoFit/>
          </a:bodyPr>
          <a:lstStyle/>
          <a:p>
            <a:pPr algn="ctr"/>
            <a:r>
              <a:rPr lang="en-US" sz="2400" dirty="0"/>
              <a:t>Box fish</a:t>
            </a:r>
          </a:p>
        </p:txBody>
      </p:sp>
      <p:pic>
        <p:nvPicPr>
          <p:cNvPr id="16" name="Picture 15">
            <a:extLst>
              <a:ext uri="{FF2B5EF4-FFF2-40B4-BE49-F238E27FC236}">
                <a16:creationId xmlns:a16="http://schemas.microsoft.com/office/drawing/2014/main" id="{C3178D36-4583-2505-A4E3-D04E69327B44}"/>
              </a:ext>
            </a:extLst>
          </p:cNvPr>
          <p:cNvPicPr>
            <a:picLocks noChangeAspect="1"/>
          </p:cNvPicPr>
          <p:nvPr/>
        </p:nvPicPr>
        <p:blipFill>
          <a:blip r:embed="rId5"/>
          <a:stretch>
            <a:fillRect/>
          </a:stretch>
        </p:blipFill>
        <p:spPr>
          <a:xfrm>
            <a:off x="7978992" y="3020362"/>
            <a:ext cx="3935661" cy="1296296"/>
          </a:xfrm>
          <a:prstGeom prst="rect">
            <a:avLst/>
          </a:prstGeom>
        </p:spPr>
      </p:pic>
      <p:sp>
        <p:nvSpPr>
          <p:cNvPr id="17" name="TextBox 16">
            <a:extLst>
              <a:ext uri="{FF2B5EF4-FFF2-40B4-BE49-F238E27FC236}">
                <a16:creationId xmlns:a16="http://schemas.microsoft.com/office/drawing/2014/main" id="{4DDBDE39-6521-C751-E43F-3B4723B3845F}"/>
              </a:ext>
            </a:extLst>
          </p:cNvPr>
          <p:cNvSpPr txBox="1"/>
          <p:nvPr/>
        </p:nvSpPr>
        <p:spPr>
          <a:xfrm>
            <a:off x="8956414" y="4268552"/>
            <a:ext cx="2201738" cy="461665"/>
          </a:xfrm>
          <a:prstGeom prst="rect">
            <a:avLst/>
          </a:prstGeom>
          <a:noFill/>
        </p:spPr>
        <p:txBody>
          <a:bodyPr wrap="square" rtlCol="0">
            <a:spAutoFit/>
          </a:bodyPr>
          <a:lstStyle/>
          <a:p>
            <a:pPr algn="ctr"/>
            <a:r>
              <a:rPr lang="en-US" sz="2400" dirty="0"/>
              <a:t>Tear drop</a:t>
            </a:r>
          </a:p>
        </p:txBody>
      </p:sp>
      <p:pic>
        <p:nvPicPr>
          <p:cNvPr id="18" name="Picture 17">
            <a:extLst>
              <a:ext uri="{FF2B5EF4-FFF2-40B4-BE49-F238E27FC236}">
                <a16:creationId xmlns:a16="http://schemas.microsoft.com/office/drawing/2014/main" id="{7640CE14-459A-7A62-1770-BE4C6CBD8209}"/>
              </a:ext>
            </a:extLst>
          </p:cNvPr>
          <p:cNvPicPr>
            <a:picLocks noChangeAspect="1"/>
          </p:cNvPicPr>
          <p:nvPr/>
        </p:nvPicPr>
        <p:blipFill>
          <a:blip r:embed="rId6"/>
          <a:stretch>
            <a:fillRect/>
          </a:stretch>
        </p:blipFill>
        <p:spPr>
          <a:xfrm>
            <a:off x="7826348" y="4780273"/>
            <a:ext cx="4209996" cy="940744"/>
          </a:xfrm>
          <a:prstGeom prst="rect">
            <a:avLst/>
          </a:prstGeom>
        </p:spPr>
      </p:pic>
      <p:sp>
        <p:nvSpPr>
          <p:cNvPr id="19" name="TextBox 18">
            <a:extLst>
              <a:ext uri="{FF2B5EF4-FFF2-40B4-BE49-F238E27FC236}">
                <a16:creationId xmlns:a16="http://schemas.microsoft.com/office/drawing/2014/main" id="{22ABC4C2-F710-81E4-F0BA-D9BEDC73B5A5}"/>
              </a:ext>
            </a:extLst>
          </p:cNvPr>
          <p:cNvSpPr txBox="1"/>
          <p:nvPr/>
        </p:nvSpPr>
        <p:spPr>
          <a:xfrm>
            <a:off x="9213715" y="5694931"/>
            <a:ext cx="1435261" cy="461665"/>
          </a:xfrm>
          <a:prstGeom prst="rect">
            <a:avLst/>
          </a:prstGeom>
          <a:noFill/>
        </p:spPr>
        <p:txBody>
          <a:bodyPr wrap="square" rtlCol="0">
            <a:spAutoFit/>
          </a:bodyPr>
          <a:lstStyle/>
          <a:p>
            <a:pPr algn="ctr"/>
            <a:r>
              <a:rPr lang="en-US" sz="2400" dirty="0"/>
              <a:t>Torpedo</a:t>
            </a:r>
          </a:p>
        </p:txBody>
      </p:sp>
      <p:pic>
        <p:nvPicPr>
          <p:cNvPr id="20" name="Picture 19">
            <a:extLst>
              <a:ext uri="{FF2B5EF4-FFF2-40B4-BE49-F238E27FC236}">
                <a16:creationId xmlns:a16="http://schemas.microsoft.com/office/drawing/2014/main" id="{94CDFC57-F0BD-38A1-E2F1-6100EABE671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9659" y="4900858"/>
            <a:ext cx="2856313" cy="1495477"/>
          </a:xfrm>
          <a:prstGeom prst="rect">
            <a:avLst/>
          </a:prstGeom>
        </p:spPr>
      </p:pic>
      <p:sp>
        <p:nvSpPr>
          <p:cNvPr id="21" name="TextBox 20">
            <a:extLst>
              <a:ext uri="{FF2B5EF4-FFF2-40B4-BE49-F238E27FC236}">
                <a16:creationId xmlns:a16="http://schemas.microsoft.com/office/drawing/2014/main" id="{9A2B851B-1552-BEF0-1391-990DD7E2884E}"/>
              </a:ext>
            </a:extLst>
          </p:cNvPr>
          <p:cNvSpPr txBox="1"/>
          <p:nvPr/>
        </p:nvSpPr>
        <p:spPr>
          <a:xfrm>
            <a:off x="1000184" y="6396335"/>
            <a:ext cx="1435261" cy="461665"/>
          </a:xfrm>
          <a:prstGeom prst="rect">
            <a:avLst/>
          </a:prstGeom>
          <a:noFill/>
        </p:spPr>
        <p:txBody>
          <a:bodyPr wrap="square" rtlCol="0">
            <a:spAutoFit/>
          </a:bodyPr>
          <a:lstStyle/>
          <a:p>
            <a:pPr algn="ctr"/>
            <a:r>
              <a:rPr lang="en-US" sz="2400" dirty="0"/>
              <a:t>Whale</a:t>
            </a:r>
          </a:p>
        </p:txBody>
      </p:sp>
      <p:graphicFrame>
        <p:nvGraphicFramePr>
          <p:cNvPr id="22" name="Table 21">
            <a:extLst>
              <a:ext uri="{FF2B5EF4-FFF2-40B4-BE49-F238E27FC236}">
                <a16:creationId xmlns:a16="http://schemas.microsoft.com/office/drawing/2014/main" id="{AECCA1A6-609A-67AB-DC34-987DCC286AF2}"/>
              </a:ext>
            </a:extLst>
          </p:cNvPr>
          <p:cNvGraphicFramePr>
            <a:graphicFrameLocks noGrp="1"/>
          </p:cNvGraphicFramePr>
          <p:nvPr>
            <p:extLst>
              <p:ext uri="{D42A27DB-BD31-4B8C-83A1-F6EECF244321}">
                <p14:modId xmlns:p14="http://schemas.microsoft.com/office/powerpoint/2010/main" val="346153224"/>
              </p:ext>
            </p:extLst>
          </p:nvPr>
        </p:nvGraphicFramePr>
        <p:xfrm>
          <a:off x="4436076" y="578509"/>
          <a:ext cx="7282600" cy="2346960"/>
        </p:xfrm>
        <a:graphic>
          <a:graphicData uri="http://schemas.openxmlformats.org/drawingml/2006/table">
            <a:tbl>
              <a:tblPr firstRow="1" bandRow="1">
                <a:tableStyleId>{5940675A-B579-460E-94D1-54222C63F5DA}</a:tableStyleId>
              </a:tblPr>
              <a:tblGrid>
                <a:gridCol w="1375323">
                  <a:extLst>
                    <a:ext uri="{9D8B030D-6E8A-4147-A177-3AD203B41FA5}">
                      <a16:colId xmlns:a16="http://schemas.microsoft.com/office/drawing/2014/main" val="2942944130"/>
                    </a:ext>
                  </a:extLst>
                </a:gridCol>
                <a:gridCol w="1701455">
                  <a:extLst>
                    <a:ext uri="{9D8B030D-6E8A-4147-A177-3AD203B41FA5}">
                      <a16:colId xmlns:a16="http://schemas.microsoft.com/office/drawing/2014/main" val="2806643432"/>
                    </a:ext>
                  </a:extLst>
                </a:gridCol>
                <a:gridCol w="2216450">
                  <a:extLst>
                    <a:ext uri="{9D8B030D-6E8A-4147-A177-3AD203B41FA5}">
                      <a16:colId xmlns:a16="http://schemas.microsoft.com/office/drawing/2014/main" val="4244184024"/>
                    </a:ext>
                  </a:extLst>
                </a:gridCol>
                <a:gridCol w="1989372">
                  <a:extLst>
                    <a:ext uri="{9D8B030D-6E8A-4147-A177-3AD203B41FA5}">
                      <a16:colId xmlns:a16="http://schemas.microsoft.com/office/drawing/2014/main" val="2663905197"/>
                    </a:ext>
                  </a:extLst>
                </a:gridCol>
              </a:tblGrid>
              <a:tr h="292711">
                <a:tc>
                  <a:txBody>
                    <a:bodyPr/>
                    <a:lstStyle/>
                    <a:p>
                      <a:pPr algn="ctr"/>
                      <a:endParaRPr lang="en-US" sz="1600" dirty="0"/>
                    </a:p>
                  </a:txBody>
                  <a:tcPr>
                    <a:solidFill>
                      <a:schemeClr val="bg1"/>
                    </a:solidFill>
                  </a:tcPr>
                </a:tc>
                <a:tc>
                  <a:txBody>
                    <a:bodyPr/>
                    <a:lstStyle/>
                    <a:p>
                      <a:pPr algn="ctr"/>
                      <a:r>
                        <a:rPr lang="en-US" sz="1600" dirty="0"/>
                        <a:t>V = 1</a:t>
                      </a:r>
                    </a:p>
                  </a:txBody>
                  <a:tcPr>
                    <a:solidFill>
                      <a:schemeClr val="bg1"/>
                    </a:solidFill>
                  </a:tcPr>
                </a:tc>
                <a:tc>
                  <a:txBody>
                    <a:bodyPr/>
                    <a:lstStyle/>
                    <a:p>
                      <a:pPr algn="ctr"/>
                      <a:r>
                        <a:rPr lang="en-US" sz="1600" dirty="0"/>
                        <a:t>V = 2</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 = 5</a:t>
                      </a:r>
                    </a:p>
                  </a:txBody>
                  <a:tcPr>
                    <a:solidFill>
                      <a:schemeClr val="bg1"/>
                    </a:solidFill>
                  </a:tcPr>
                </a:tc>
                <a:extLst>
                  <a:ext uri="{0D108BD9-81ED-4DB2-BD59-A6C34878D82A}">
                    <a16:rowId xmlns:a16="http://schemas.microsoft.com/office/drawing/2014/main" val="284137780"/>
                  </a:ext>
                </a:extLst>
              </a:tr>
              <a:tr h="292711">
                <a:tc>
                  <a:txBody>
                    <a:bodyPr/>
                    <a:lstStyle/>
                    <a:p>
                      <a:pPr algn="ctr"/>
                      <a:r>
                        <a:rPr lang="en-US" sz="1600" dirty="0"/>
                        <a:t>Angle</a:t>
                      </a:r>
                    </a:p>
                  </a:txBody>
                  <a:tcPr>
                    <a:solidFill>
                      <a:schemeClr val="bg1"/>
                    </a:solidFill>
                  </a:tcPr>
                </a:tc>
                <a:tc>
                  <a:txBody>
                    <a:bodyPr/>
                    <a:lstStyle/>
                    <a:p>
                      <a:pPr algn="ctr"/>
                      <a:r>
                        <a:rPr lang="en-US" sz="1600" dirty="0"/>
                        <a:t>0.094 / 57.76</a:t>
                      </a:r>
                    </a:p>
                  </a:txBody>
                  <a:tcPr>
                    <a:solidFill>
                      <a:schemeClr val="bg1"/>
                    </a:solidFill>
                  </a:tcPr>
                </a:tc>
                <a:tc>
                  <a:txBody>
                    <a:bodyPr/>
                    <a:lstStyle/>
                    <a:p>
                      <a:pPr algn="ctr"/>
                      <a:r>
                        <a:rPr lang="en-US" sz="1600" dirty="0"/>
                        <a:t>0.087</a:t>
                      </a:r>
                      <a:r>
                        <a:rPr lang="en-US" sz="1600" baseline="0" dirty="0"/>
                        <a:t> / 214.66</a:t>
                      </a:r>
                      <a:endParaRPr lang="en-US" sz="1600" dirty="0"/>
                    </a:p>
                  </a:txBody>
                  <a:tcPr>
                    <a:solidFill>
                      <a:schemeClr val="bg1"/>
                    </a:solidFill>
                  </a:tcPr>
                </a:tc>
                <a:tc>
                  <a:txBody>
                    <a:bodyPr/>
                    <a:lstStyle/>
                    <a:p>
                      <a:pPr algn="ctr"/>
                      <a:r>
                        <a:rPr lang="en-US" sz="1600" dirty="0"/>
                        <a:t>0.078 / 1197.91</a:t>
                      </a:r>
                    </a:p>
                  </a:txBody>
                  <a:tcPr>
                    <a:solidFill>
                      <a:schemeClr val="bg1"/>
                    </a:solidFill>
                  </a:tcPr>
                </a:tc>
                <a:extLst>
                  <a:ext uri="{0D108BD9-81ED-4DB2-BD59-A6C34878D82A}">
                    <a16:rowId xmlns:a16="http://schemas.microsoft.com/office/drawing/2014/main" val="758675032"/>
                  </a:ext>
                </a:extLst>
              </a:tr>
              <a:tr h="292711">
                <a:tc>
                  <a:txBody>
                    <a:bodyPr/>
                    <a:lstStyle/>
                    <a:p>
                      <a:pPr algn="ctr"/>
                      <a:r>
                        <a:rPr lang="en-US" sz="1600" dirty="0"/>
                        <a:t>Box</a:t>
                      </a:r>
                    </a:p>
                  </a:txBody>
                  <a:tcPr>
                    <a:solidFill>
                      <a:schemeClr val="bg1"/>
                    </a:solidFill>
                  </a:tcPr>
                </a:tc>
                <a:tc>
                  <a:txBody>
                    <a:bodyPr/>
                    <a:lstStyle/>
                    <a:p>
                      <a:pPr algn="ctr"/>
                      <a:r>
                        <a:rPr lang="en-US" sz="1600" dirty="0"/>
                        <a:t>0.048 / 58.38</a:t>
                      </a:r>
                    </a:p>
                  </a:txBody>
                  <a:tcPr>
                    <a:solidFill>
                      <a:schemeClr val="bg1"/>
                    </a:solidFill>
                  </a:tcPr>
                </a:tc>
                <a:tc>
                  <a:txBody>
                    <a:bodyPr/>
                    <a:lstStyle/>
                    <a:p>
                      <a:pPr algn="ctr"/>
                      <a:r>
                        <a:rPr lang="en-US" sz="1600" dirty="0"/>
                        <a:t>0.044</a:t>
                      </a:r>
                      <a:r>
                        <a:rPr lang="en-US" sz="1600" baseline="0" dirty="0"/>
                        <a:t> / 217.14</a:t>
                      </a:r>
                      <a:endParaRPr lang="en-US" sz="1600" dirty="0"/>
                    </a:p>
                  </a:txBody>
                  <a:tcPr>
                    <a:solidFill>
                      <a:schemeClr val="bg1"/>
                    </a:solidFill>
                  </a:tcPr>
                </a:tc>
                <a:tc>
                  <a:txBody>
                    <a:bodyPr/>
                    <a:lstStyle/>
                    <a:p>
                      <a:pPr algn="ctr"/>
                      <a:r>
                        <a:rPr lang="en-US" sz="1600" dirty="0"/>
                        <a:t>0.039 / 1214.79</a:t>
                      </a:r>
                    </a:p>
                  </a:txBody>
                  <a:tcPr>
                    <a:solidFill>
                      <a:schemeClr val="bg1"/>
                    </a:solidFill>
                  </a:tcPr>
                </a:tc>
                <a:extLst>
                  <a:ext uri="{0D108BD9-81ED-4DB2-BD59-A6C34878D82A}">
                    <a16:rowId xmlns:a16="http://schemas.microsoft.com/office/drawing/2014/main" val="4150034574"/>
                  </a:ext>
                </a:extLst>
              </a:tr>
              <a:tr h="292711">
                <a:tc>
                  <a:txBody>
                    <a:bodyPr/>
                    <a:lstStyle/>
                    <a:p>
                      <a:pPr algn="ctr"/>
                      <a:r>
                        <a:rPr lang="en-US" sz="1600" dirty="0"/>
                        <a:t>Manta</a:t>
                      </a:r>
                    </a:p>
                  </a:txBody>
                  <a:tcPr>
                    <a:solidFill>
                      <a:schemeClr val="bg1"/>
                    </a:solidFill>
                  </a:tcPr>
                </a:tc>
                <a:tc>
                  <a:txBody>
                    <a:bodyPr/>
                    <a:lstStyle/>
                    <a:p>
                      <a:pPr algn="ctr"/>
                      <a:r>
                        <a:rPr lang="en-US" sz="1600" dirty="0"/>
                        <a:t>0.062 / 56.55</a:t>
                      </a:r>
                    </a:p>
                  </a:txBody>
                  <a:tcPr>
                    <a:solidFill>
                      <a:schemeClr val="bg1"/>
                    </a:solidFill>
                  </a:tcPr>
                </a:tc>
                <a:tc>
                  <a:txBody>
                    <a:bodyPr/>
                    <a:lstStyle/>
                    <a:p>
                      <a:pPr algn="ctr"/>
                      <a:r>
                        <a:rPr lang="en-US" sz="1600" dirty="0"/>
                        <a:t>0.058</a:t>
                      </a:r>
                      <a:r>
                        <a:rPr lang="en-US" sz="1600" baseline="0" dirty="0"/>
                        <a:t> / 210.75</a:t>
                      </a:r>
                      <a:endParaRPr lang="en-US" sz="1600" dirty="0"/>
                    </a:p>
                  </a:txBody>
                  <a:tcPr>
                    <a:solidFill>
                      <a:schemeClr val="bg1"/>
                    </a:solidFill>
                  </a:tcPr>
                </a:tc>
                <a:tc>
                  <a:txBody>
                    <a:bodyPr/>
                    <a:lstStyle/>
                    <a:p>
                      <a:pPr algn="ctr"/>
                      <a:r>
                        <a:rPr lang="en-US" sz="1600" dirty="0"/>
                        <a:t>0.052 /1182.66</a:t>
                      </a:r>
                    </a:p>
                  </a:txBody>
                  <a:tcPr>
                    <a:solidFill>
                      <a:schemeClr val="bg1"/>
                    </a:solidFill>
                  </a:tcPr>
                </a:tc>
                <a:extLst>
                  <a:ext uri="{0D108BD9-81ED-4DB2-BD59-A6C34878D82A}">
                    <a16:rowId xmlns:a16="http://schemas.microsoft.com/office/drawing/2014/main" val="716434649"/>
                  </a:ext>
                </a:extLst>
              </a:tr>
              <a:tr h="292711">
                <a:tc>
                  <a:txBody>
                    <a:bodyPr/>
                    <a:lstStyle/>
                    <a:p>
                      <a:pPr algn="ctr"/>
                      <a:r>
                        <a:rPr lang="en-US" sz="1600" dirty="0"/>
                        <a:t>Teardrop</a:t>
                      </a:r>
                    </a:p>
                  </a:txBody>
                  <a:tcPr>
                    <a:solidFill>
                      <a:schemeClr val="bg1"/>
                    </a:solidFill>
                  </a:tcPr>
                </a:tc>
                <a:tc>
                  <a:txBody>
                    <a:bodyPr/>
                    <a:lstStyle/>
                    <a:p>
                      <a:pPr algn="ctr"/>
                      <a:r>
                        <a:rPr lang="en-US" sz="1600" dirty="0"/>
                        <a:t>0.052 / 53.85</a:t>
                      </a:r>
                    </a:p>
                  </a:txBody>
                  <a:tcPr>
                    <a:solidFill>
                      <a:schemeClr val="bg1"/>
                    </a:solidFill>
                  </a:tcPr>
                </a:tc>
                <a:tc>
                  <a:txBody>
                    <a:bodyPr/>
                    <a:lstStyle/>
                    <a:p>
                      <a:pPr algn="ctr"/>
                      <a:r>
                        <a:rPr lang="en-US" sz="1600" dirty="0"/>
                        <a:t>0.049</a:t>
                      </a:r>
                      <a:r>
                        <a:rPr lang="en-US" sz="1600" baseline="0" dirty="0"/>
                        <a:t> / 200.70</a:t>
                      </a:r>
                      <a:endParaRPr lang="en-US" sz="1600" dirty="0"/>
                    </a:p>
                  </a:txBody>
                  <a:tcPr>
                    <a:solidFill>
                      <a:schemeClr val="bg1"/>
                    </a:solidFill>
                  </a:tcPr>
                </a:tc>
                <a:tc>
                  <a:txBody>
                    <a:bodyPr/>
                    <a:lstStyle/>
                    <a:p>
                      <a:pPr algn="ctr"/>
                      <a:r>
                        <a:rPr lang="en-US" sz="1600" dirty="0"/>
                        <a:t>0.044 / 1126.55</a:t>
                      </a:r>
                    </a:p>
                  </a:txBody>
                  <a:tcPr>
                    <a:solidFill>
                      <a:schemeClr val="bg1"/>
                    </a:solidFill>
                  </a:tcPr>
                </a:tc>
                <a:extLst>
                  <a:ext uri="{0D108BD9-81ED-4DB2-BD59-A6C34878D82A}">
                    <a16:rowId xmlns:a16="http://schemas.microsoft.com/office/drawing/2014/main" val="1389511556"/>
                  </a:ext>
                </a:extLst>
              </a:tr>
              <a:tr h="292711">
                <a:tc>
                  <a:txBody>
                    <a:bodyPr/>
                    <a:lstStyle/>
                    <a:p>
                      <a:pPr algn="ctr"/>
                      <a:r>
                        <a:rPr lang="en-US" sz="1600" dirty="0"/>
                        <a:t>Torpedo</a:t>
                      </a:r>
                    </a:p>
                  </a:txBody>
                  <a:tcPr>
                    <a:solidFill>
                      <a:schemeClr val="bg1"/>
                    </a:solidFill>
                  </a:tcPr>
                </a:tc>
                <a:tc>
                  <a:txBody>
                    <a:bodyPr/>
                    <a:lstStyle/>
                    <a:p>
                      <a:pPr algn="ctr"/>
                      <a:r>
                        <a:rPr lang="en-US" sz="1600" dirty="0"/>
                        <a:t>0.090 / 52.82</a:t>
                      </a:r>
                    </a:p>
                  </a:txBody>
                  <a:tcPr>
                    <a:solidFill>
                      <a:schemeClr val="bg1"/>
                    </a:solidFill>
                  </a:tcPr>
                </a:tc>
                <a:tc>
                  <a:txBody>
                    <a:bodyPr/>
                    <a:lstStyle/>
                    <a:p>
                      <a:pPr algn="ctr"/>
                      <a:r>
                        <a:rPr lang="en-US" sz="1600" dirty="0"/>
                        <a:t>0.085</a:t>
                      </a:r>
                      <a:r>
                        <a:rPr lang="en-US" sz="1600" baseline="0" dirty="0"/>
                        <a:t> / 197.85</a:t>
                      </a:r>
                      <a:endParaRPr lang="en-US" sz="1600" dirty="0"/>
                    </a:p>
                  </a:txBody>
                  <a:tcPr>
                    <a:solidFill>
                      <a:schemeClr val="bg1"/>
                    </a:solidFill>
                  </a:tcPr>
                </a:tc>
                <a:tc>
                  <a:txBody>
                    <a:bodyPr/>
                    <a:lstStyle/>
                    <a:p>
                      <a:pPr algn="ctr"/>
                      <a:r>
                        <a:rPr lang="en-US" sz="1600" dirty="0"/>
                        <a:t>0.076/ 1106.09</a:t>
                      </a:r>
                    </a:p>
                  </a:txBody>
                  <a:tcPr>
                    <a:solidFill>
                      <a:schemeClr val="bg1"/>
                    </a:solidFill>
                  </a:tcPr>
                </a:tc>
                <a:extLst>
                  <a:ext uri="{0D108BD9-81ED-4DB2-BD59-A6C34878D82A}">
                    <a16:rowId xmlns:a16="http://schemas.microsoft.com/office/drawing/2014/main" val="2667696227"/>
                  </a:ext>
                </a:extLst>
              </a:tr>
              <a:tr h="292711">
                <a:tc>
                  <a:txBody>
                    <a:bodyPr/>
                    <a:lstStyle/>
                    <a:p>
                      <a:pPr algn="ctr"/>
                      <a:r>
                        <a:rPr lang="en-US" sz="1600" dirty="0"/>
                        <a:t>Whale</a:t>
                      </a:r>
                    </a:p>
                  </a:txBody>
                  <a:tcPr>
                    <a:solidFill>
                      <a:schemeClr val="bg1"/>
                    </a:solidFill>
                  </a:tcPr>
                </a:tc>
                <a:tc>
                  <a:txBody>
                    <a:bodyPr/>
                    <a:lstStyle/>
                    <a:p>
                      <a:pPr algn="ctr"/>
                      <a:r>
                        <a:rPr lang="en-US" sz="1600" dirty="0"/>
                        <a:t>0.063 / 58.83</a:t>
                      </a:r>
                    </a:p>
                  </a:txBody>
                  <a:tcPr>
                    <a:solidFill>
                      <a:schemeClr val="bg1"/>
                    </a:solidFill>
                  </a:tcPr>
                </a:tc>
                <a:tc>
                  <a:txBody>
                    <a:bodyPr/>
                    <a:lstStyle/>
                    <a:p>
                      <a:pPr algn="ctr"/>
                      <a:r>
                        <a:rPr lang="en-US" sz="1600" dirty="0"/>
                        <a:t>0.0.58</a:t>
                      </a:r>
                      <a:r>
                        <a:rPr lang="en-US" sz="1600" baseline="0" dirty="0"/>
                        <a:t> / 217.50</a:t>
                      </a:r>
                      <a:endParaRPr lang="en-US" sz="1600" dirty="0"/>
                    </a:p>
                  </a:txBody>
                  <a:tcPr>
                    <a:solidFill>
                      <a:schemeClr val="bg1"/>
                    </a:solidFill>
                  </a:tcPr>
                </a:tc>
                <a:tc>
                  <a:txBody>
                    <a:bodyPr/>
                    <a:lstStyle/>
                    <a:p>
                      <a:pPr algn="ctr"/>
                      <a:r>
                        <a:rPr lang="en-US" sz="1600" dirty="0"/>
                        <a:t>0.052 / 1220.82</a:t>
                      </a:r>
                    </a:p>
                  </a:txBody>
                  <a:tcPr>
                    <a:solidFill>
                      <a:schemeClr val="bg1"/>
                    </a:solidFill>
                  </a:tcPr>
                </a:tc>
                <a:extLst>
                  <a:ext uri="{0D108BD9-81ED-4DB2-BD59-A6C34878D82A}">
                    <a16:rowId xmlns:a16="http://schemas.microsoft.com/office/drawing/2014/main" val="1869949680"/>
                  </a:ext>
                </a:extLst>
              </a:tr>
            </a:tbl>
          </a:graphicData>
        </a:graphic>
      </p:graphicFrame>
      <p:sp>
        <p:nvSpPr>
          <p:cNvPr id="23" name="Title 3">
            <a:extLst>
              <a:ext uri="{FF2B5EF4-FFF2-40B4-BE49-F238E27FC236}">
                <a16:creationId xmlns:a16="http://schemas.microsoft.com/office/drawing/2014/main" id="{D54A824B-C784-27C2-FD07-7C10CAB99D39}"/>
              </a:ext>
            </a:extLst>
          </p:cNvPr>
          <p:cNvSpPr>
            <a:spLocks noGrp="1"/>
          </p:cNvSpPr>
          <p:nvPr>
            <p:ph type="ctrTitle"/>
          </p:nvPr>
        </p:nvSpPr>
        <p:spPr>
          <a:xfrm>
            <a:off x="515551" y="111835"/>
            <a:ext cx="10284253" cy="612648"/>
          </a:xfrm>
        </p:spPr>
        <p:txBody>
          <a:bodyPr>
            <a:normAutofit/>
          </a:bodyPr>
          <a:lstStyle/>
          <a:p>
            <a:r>
              <a:rPr lang="en-US" dirty="0">
                <a:latin typeface="Calibri"/>
                <a:ea typeface="Tahoma"/>
                <a:cs typeface="Calibri"/>
              </a:rPr>
              <a:t>Discovery of diverse shapes (UUV fairings) of comparable volume with low drag</a:t>
            </a:r>
            <a:endParaRPr lang="en-US" dirty="0"/>
          </a:p>
        </p:txBody>
      </p:sp>
      <p:sp>
        <p:nvSpPr>
          <p:cNvPr id="4" name="TextBox 3">
            <a:extLst>
              <a:ext uri="{FF2B5EF4-FFF2-40B4-BE49-F238E27FC236}">
                <a16:creationId xmlns:a16="http://schemas.microsoft.com/office/drawing/2014/main" id="{F2986043-34F8-9D5C-E16B-58329ED97388}"/>
              </a:ext>
            </a:extLst>
          </p:cNvPr>
          <p:cNvSpPr txBox="1"/>
          <p:nvPr/>
        </p:nvSpPr>
        <p:spPr>
          <a:xfrm>
            <a:off x="2545065" y="6561435"/>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545714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9789FF9-C03F-F7D9-B65E-35617C57D293}"/>
              </a:ext>
            </a:extLst>
          </p:cNvPr>
          <p:cNvSpPr>
            <a:spLocks noGrp="1"/>
          </p:cNvSpPr>
          <p:nvPr>
            <p:ph type="sldNum" sz="quarter" idx="12"/>
          </p:nvPr>
        </p:nvSpPr>
        <p:spPr/>
        <p:txBody>
          <a:bodyPr/>
          <a:lstStyle/>
          <a:p>
            <a:fld id="{A5BC2A5F-903D-4A5C-AC3E-9031D13319FA}" type="slidenum">
              <a:rPr lang="en-US" smtClean="0"/>
              <a:t>18</a:t>
            </a:fld>
            <a:endParaRPr lang="en-US"/>
          </a:p>
        </p:txBody>
      </p:sp>
      <p:cxnSp>
        <p:nvCxnSpPr>
          <p:cNvPr id="8" name="Straight Connector 7">
            <a:extLst>
              <a:ext uri="{FF2B5EF4-FFF2-40B4-BE49-F238E27FC236}">
                <a16:creationId xmlns:a16="http://schemas.microsoft.com/office/drawing/2014/main" id="{26A99793-0876-9E86-5F2B-E2FA7CA832A3}"/>
              </a:ext>
            </a:extLst>
          </p:cNvPr>
          <p:cNvCxnSpPr/>
          <p:nvPr/>
        </p:nvCxnSpPr>
        <p:spPr bwMode="auto">
          <a:xfrm>
            <a:off x="0" y="3462171"/>
            <a:ext cx="11765217" cy="0"/>
          </a:xfrm>
          <a:prstGeom prst="line">
            <a:avLst/>
          </a:prstGeom>
          <a:noFill/>
          <a:ln w="22225">
            <a:noFill/>
            <a:round/>
            <a:headEnd/>
            <a:tailEnd/>
          </a:ln>
          <a:extLst>
            <a:ext uri="{909E8E84-426E-40DD-AFC4-6F175D3DCCD1}">
              <a14:hiddenFill xmlns:a14="http://schemas.microsoft.com/office/drawing/2010/main">
                <a:noFill/>
              </a14:hiddenFill>
            </a:ext>
          </a:extLst>
        </p:spPr>
      </p:cxnSp>
      <p:sp>
        <p:nvSpPr>
          <p:cNvPr id="11" name="Rectangle 10">
            <a:extLst>
              <a:ext uri="{FF2B5EF4-FFF2-40B4-BE49-F238E27FC236}">
                <a16:creationId xmlns:a16="http://schemas.microsoft.com/office/drawing/2014/main" id="{3B5DBF34-B654-93F2-493C-B2A581BEABB0}"/>
              </a:ext>
            </a:extLst>
          </p:cNvPr>
          <p:cNvSpPr/>
          <p:nvPr/>
        </p:nvSpPr>
        <p:spPr>
          <a:xfrm>
            <a:off x="463908" y="25416"/>
            <a:ext cx="11972596"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Neural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Uncertainty-quantified Variational Autoencoder</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rapezoid 2">
            <a:extLst>
              <a:ext uri="{FF2B5EF4-FFF2-40B4-BE49-F238E27FC236}">
                <a16:creationId xmlns:a16="http://schemas.microsoft.com/office/drawing/2014/main" id="{65947FCF-3DC7-1A70-5052-EFAC6C9270E3}"/>
              </a:ext>
            </a:extLst>
          </p:cNvPr>
          <p:cNvSpPr/>
          <p:nvPr/>
        </p:nvSpPr>
        <p:spPr>
          <a:xfrm rot="5400000">
            <a:off x="2569779" y="2335651"/>
            <a:ext cx="2697974" cy="1371600"/>
          </a:xfrm>
          <a:prstGeom prst="trapezoi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rapezoid 3">
            <a:extLst>
              <a:ext uri="{FF2B5EF4-FFF2-40B4-BE49-F238E27FC236}">
                <a16:creationId xmlns:a16="http://schemas.microsoft.com/office/drawing/2014/main" id="{86873DAF-1897-C5B0-24E0-5DC194D502C5}"/>
              </a:ext>
            </a:extLst>
          </p:cNvPr>
          <p:cNvSpPr/>
          <p:nvPr/>
        </p:nvSpPr>
        <p:spPr>
          <a:xfrm rot="16200000">
            <a:off x="6798125" y="2335651"/>
            <a:ext cx="2697974" cy="1371600"/>
          </a:xfrm>
          <a:prstGeom prst="trapezoid">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3917B979-B034-2A5E-16F9-929F2E6B66E8}"/>
              </a:ext>
            </a:extLst>
          </p:cNvPr>
          <p:cNvSpPr/>
          <p:nvPr/>
        </p:nvSpPr>
        <p:spPr>
          <a:xfrm>
            <a:off x="5773324" y="2054268"/>
            <a:ext cx="519227" cy="1944313"/>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4" name="Straight Arrow Connector 13">
            <a:extLst>
              <a:ext uri="{FF2B5EF4-FFF2-40B4-BE49-F238E27FC236}">
                <a16:creationId xmlns:a16="http://schemas.microsoft.com/office/drawing/2014/main" id="{BEED0CB4-C448-431D-BE83-5DCAF9AD10E2}"/>
              </a:ext>
            </a:extLst>
          </p:cNvPr>
          <p:cNvCxnSpPr>
            <a:stCxn id="3" idx="0"/>
            <a:endCxn id="12" idx="1"/>
          </p:cNvCxnSpPr>
          <p:nvPr/>
        </p:nvCxnSpPr>
        <p:spPr bwMode="auto">
          <a:xfrm>
            <a:off x="4604566" y="3021451"/>
            <a:ext cx="1168758" cy="4974"/>
          </a:xfrm>
          <a:prstGeom prst="straightConnector1">
            <a:avLst/>
          </a:prstGeom>
          <a:noFill/>
          <a:ln w="50800">
            <a:solidFill>
              <a:schemeClr val="tx1"/>
            </a:solidFill>
            <a:round/>
            <a:headEnd/>
            <a:tailEnd type="triangle"/>
          </a:ln>
          <a:extLst>
            <a:ext uri="{909E8E84-426E-40DD-AFC4-6F175D3DCCD1}">
              <a14:hiddenFill xmlns:a14="http://schemas.microsoft.com/office/drawing/2010/main">
                <a:noFill/>
              </a14:hiddenFill>
            </a:ext>
          </a:extLst>
        </p:spPr>
      </p:cxnSp>
      <p:cxnSp>
        <p:nvCxnSpPr>
          <p:cNvPr id="16" name="Straight Arrow Connector 15">
            <a:extLst>
              <a:ext uri="{FF2B5EF4-FFF2-40B4-BE49-F238E27FC236}">
                <a16:creationId xmlns:a16="http://schemas.microsoft.com/office/drawing/2014/main" id="{1BFF4E07-6013-09BD-D812-390C2C63723A}"/>
              </a:ext>
            </a:extLst>
          </p:cNvPr>
          <p:cNvCxnSpPr>
            <a:stCxn id="12" idx="3"/>
            <a:endCxn id="4" idx="0"/>
          </p:cNvCxnSpPr>
          <p:nvPr/>
        </p:nvCxnSpPr>
        <p:spPr bwMode="auto">
          <a:xfrm flipV="1">
            <a:off x="6292551" y="3021451"/>
            <a:ext cx="1168761" cy="4974"/>
          </a:xfrm>
          <a:prstGeom prst="straightConnector1">
            <a:avLst/>
          </a:prstGeom>
          <a:noFill/>
          <a:ln w="50800">
            <a:solidFill>
              <a:schemeClr val="tx1"/>
            </a:solidFill>
            <a:round/>
            <a:headEnd/>
            <a:tailEnd type="triangle"/>
          </a:ln>
          <a:extLst>
            <a:ext uri="{909E8E84-426E-40DD-AFC4-6F175D3DCCD1}">
              <a14:hiddenFill xmlns:a14="http://schemas.microsoft.com/office/drawing/2010/main">
                <a:noFill/>
              </a14:hiddenFill>
            </a:ext>
          </a:extLst>
        </p:spPr>
      </p:cxnSp>
      <p:cxnSp>
        <p:nvCxnSpPr>
          <p:cNvPr id="17" name="Straight Arrow Connector 16">
            <a:extLst>
              <a:ext uri="{FF2B5EF4-FFF2-40B4-BE49-F238E27FC236}">
                <a16:creationId xmlns:a16="http://schemas.microsoft.com/office/drawing/2014/main" id="{C4C537CA-7E8F-948B-DAC4-412BC212A72A}"/>
              </a:ext>
            </a:extLst>
          </p:cNvPr>
          <p:cNvCxnSpPr/>
          <p:nvPr/>
        </p:nvCxnSpPr>
        <p:spPr bwMode="auto">
          <a:xfrm>
            <a:off x="2064208" y="3016476"/>
            <a:ext cx="1168758" cy="4974"/>
          </a:xfrm>
          <a:prstGeom prst="straightConnector1">
            <a:avLst/>
          </a:prstGeom>
          <a:noFill/>
          <a:ln w="50800">
            <a:solidFill>
              <a:schemeClr val="tx1"/>
            </a:solidFill>
            <a:round/>
            <a:headEnd/>
            <a:tailEnd type="triangle"/>
          </a:ln>
          <a:extLst>
            <a:ext uri="{909E8E84-426E-40DD-AFC4-6F175D3DCCD1}">
              <a14:hiddenFill xmlns:a14="http://schemas.microsoft.com/office/drawing/2010/main">
                <a:noFill/>
              </a14:hiddenFill>
            </a:ext>
          </a:extLst>
        </p:spPr>
      </p:cxnSp>
      <p:cxnSp>
        <p:nvCxnSpPr>
          <p:cNvPr id="18" name="Straight Arrow Connector 17">
            <a:extLst>
              <a:ext uri="{FF2B5EF4-FFF2-40B4-BE49-F238E27FC236}">
                <a16:creationId xmlns:a16="http://schemas.microsoft.com/office/drawing/2014/main" id="{E8D0C580-AB77-FDB9-FF09-CF6EEEF68651}"/>
              </a:ext>
            </a:extLst>
          </p:cNvPr>
          <p:cNvCxnSpPr/>
          <p:nvPr/>
        </p:nvCxnSpPr>
        <p:spPr bwMode="auto">
          <a:xfrm>
            <a:off x="8832912" y="2487137"/>
            <a:ext cx="1168758" cy="4974"/>
          </a:xfrm>
          <a:prstGeom prst="straightConnector1">
            <a:avLst/>
          </a:prstGeom>
          <a:noFill/>
          <a:ln w="50800">
            <a:solidFill>
              <a:schemeClr val="tx1"/>
            </a:solidFill>
            <a:round/>
            <a:headEnd/>
            <a:tailEnd type="triangle"/>
          </a:ln>
          <a:extLst>
            <a:ext uri="{909E8E84-426E-40DD-AFC4-6F175D3DCCD1}">
              <a14:hiddenFill xmlns:a14="http://schemas.microsoft.com/office/drawing/2010/main">
                <a:noFill/>
              </a14:hiddenFill>
            </a:ext>
          </a:extLst>
        </p:spPr>
      </p:cxnSp>
      <p:sp>
        <p:nvSpPr>
          <p:cNvPr id="19" name="Trapezoid 18">
            <a:extLst>
              <a:ext uri="{FF2B5EF4-FFF2-40B4-BE49-F238E27FC236}">
                <a16:creationId xmlns:a16="http://schemas.microsoft.com/office/drawing/2014/main" id="{91B48F2E-A43D-044A-EB83-F68352AABA20}"/>
              </a:ext>
            </a:extLst>
          </p:cNvPr>
          <p:cNvSpPr/>
          <p:nvPr/>
        </p:nvSpPr>
        <p:spPr>
          <a:xfrm>
            <a:off x="4266671" y="4518826"/>
            <a:ext cx="3547772" cy="829966"/>
          </a:xfrm>
          <a:prstGeom prst="trapezoid">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Surrogate Models</a:t>
            </a:r>
          </a:p>
        </p:txBody>
      </p:sp>
      <p:sp>
        <p:nvSpPr>
          <p:cNvPr id="21" name="TextBox 20">
            <a:extLst>
              <a:ext uri="{FF2B5EF4-FFF2-40B4-BE49-F238E27FC236}">
                <a16:creationId xmlns:a16="http://schemas.microsoft.com/office/drawing/2014/main" id="{A35DE748-958D-00F8-B449-5E36FA395A8D}"/>
              </a:ext>
            </a:extLst>
          </p:cNvPr>
          <p:cNvSpPr txBox="1"/>
          <p:nvPr/>
        </p:nvSpPr>
        <p:spPr>
          <a:xfrm>
            <a:off x="3086454" y="2742475"/>
            <a:ext cx="171556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Encoder</a:t>
            </a:r>
          </a:p>
        </p:txBody>
      </p:sp>
      <p:sp>
        <p:nvSpPr>
          <p:cNvPr id="22" name="TextBox 21">
            <a:extLst>
              <a:ext uri="{FF2B5EF4-FFF2-40B4-BE49-F238E27FC236}">
                <a16:creationId xmlns:a16="http://schemas.microsoft.com/office/drawing/2014/main" id="{BB94B416-45EB-38A6-FE42-670B26D7B55B}"/>
              </a:ext>
            </a:extLst>
          </p:cNvPr>
          <p:cNvSpPr txBox="1"/>
          <p:nvPr/>
        </p:nvSpPr>
        <p:spPr>
          <a:xfrm>
            <a:off x="7368825" y="2818109"/>
            <a:ext cx="156590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Decoder</a:t>
            </a:r>
          </a:p>
        </p:txBody>
      </p:sp>
      <p:cxnSp>
        <p:nvCxnSpPr>
          <p:cNvPr id="28" name="Straight Arrow Connector 27">
            <a:extLst>
              <a:ext uri="{FF2B5EF4-FFF2-40B4-BE49-F238E27FC236}">
                <a16:creationId xmlns:a16="http://schemas.microsoft.com/office/drawing/2014/main" id="{A7620F2C-211D-95B5-55CB-D3D17D7E8644}"/>
              </a:ext>
            </a:extLst>
          </p:cNvPr>
          <p:cNvCxnSpPr>
            <a:cxnSpLocks/>
          </p:cNvCxnSpPr>
          <p:nvPr/>
        </p:nvCxnSpPr>
        <p:spPr bwMode="auto">
          <a:xfrm>
            <a:off x="5985640" y="5348794"/>
            <a:ext cx="0" cy="333405"/>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30" name="Straight Arrow Connector 29">
            <a:extLst>
              <a:ext uri="{FF2B5EF4-FFF2-40B4-BE49-F238E27FC236}">
                <a16:creationId xmlns:a16="http://schemas.microsoft.com/office/drawing/2014/main" id="{74DF94D6-20F3-8286-DE48-F1231C1098B2}"/>
              </a:ext>
            </a:extLst>
          </p:cNvPr>
          <p:cNvCxnSpPr>
            <a:cxnSpLocks/>
          </p:cNvCxnSpPr>
          <p:nvPr/>
        </p:nvCxnSpPr>
        <p:spPr bwMode="auto">
          <a:xfrm>
            <a:off x="6557000" y="5348793"/>
            <a:ext cx="0" cy="333405"/>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31" name="Straight Arrow Connector 30">
            <a:extLst>
              <a:ext uri="{FF2B5EF4-FFF2-40B4-BE49-F238E27FC236}">
                <a16:creationId xmlns:a16="http://schemas.microsoft.com/office/drawing/2014/main" id="{70D8A5B0-D1AF-7B98-CF4D-6F00D7CCFB9A}"/>
              </a:ext>
            </a:extLst>
          </p:cNvPr>
          <p:cNvCxnSpPr>
            <a:cxnSpLocks/>
          </p:cNvCxnSpPr>
          <p:nvPr/>
        </p:nvCxnSpPr>
        <p:spPr bwMode="auto">
          <a:xfrm>
            <a:off x="7119304" y="5348792"/>
            <a:ext cx="0" cy="333405"/>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32" name="Straight Arrow Connector 31">
            <a:extLst>
              <a:ext uri="{FF2B5EF4-FFF2-40B4-BE49-F238E27FC236}">
                <a16:creationId xmlns:a16="http://schemas.microsoft.com/office/drawing/2014/main" id="{E1F57058-92EB-1723-6890-BA1BAD252A6E}"/>
              </a:ext>
            </a:extLst>
          </p:cNvPr>
          <p:cNvCxnSpPr>
            <a:cxnSpLocks/>
          </p:cNvCxnSpPr>
          <p:nvPr/>
        </p:nvCxnSpPr>
        <p:spPr bwMode="auto">
          <a:xfrm>
            <a:off x="4849068" y="5355715"/>
            <a:ext cx="0" cy="333405"/>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33" name="Straight Arrow Connector 32">
            <a:extLst>
              <a:ext uri="{FF2B5EF4-FFF2-40B4-BE49-F238E27FC236}">
                <a16:creationId xmlns:a16="http://schemas.microsoft.com/office/drawing/2014/main" id="{207DF09E-EC55-AC5F-3905-B8A21AD6F45A}"/>
              </a:ext>
            </a:extLst>
          </p:cNvPr>
          <p:cNvCxnSpPr>
            <a:cxnSpLocks/>
          </p:cNvCxnSpPr>
          <p:nvPr/>
        </p:nvCxnSpPr>
        <p:spPr bwMode="auto">
          <a:xfrm>
            <a:off x="5411372" y="5355714"/>
            <a:ext cx="0" cy="333405"/>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47" name="Straight Arrow Connector 46">
            <a:extLst>
              <a:ext uri="{FF2B5EF4-FFF2-40B4-BE49-F238E27FC236}">
                <a16:creationId xmlns:a16="http://schemas.microsoft.com/office/drawing/2014/main" id="{81AAED97-DFC3-5DB7-0CC8-48DC14D599A3}"/>
              </a:ext>
            </a:extLst>
          </p:cNvPr>
          <p:cNvCxnSpPr/>
          <p:nvPr/>
        </p:nvCxnSpPr>
        <p:spPr bwMode="auto">
          <a:xfrm>
            <a:off x="8832912" y="3748293"/>
            <a:ext cx="1168758" cy="4974"/>
          </a:xfrm>
          <a:prstGeom prst="straightConnector1">
            <a:avLst/>
          </a:prstGeom>
          <a:noFill/>
          <a:ln w="50800">
            <a:solidFill>
              <a:schemeClr val="tx1"/>
            </a:solidFill>
            <a:round/>
            <a:headEnd/>
            <a:tailEnd type="triangle"/>
          </a:ln>
          <a:extLst>
            <a:ext uri="{909E8E84-426E-40DD-AFC4-6F175D3DCCD1}">
              <a14:hiddenFill xmlns:a14="http://schemas.microsoft.com/office/drawing/2010/main">
                <a:noFill/>
              </a14:hiddenFill>
            </a:ext>
          </a:extLst>
        </p:spPr>
      </p:cxnSp>
      <p:sp>
        <p:nvSpPr>
          <p:cNvPr id="48" name="TextBox 47">
            <a:extLst>
              <a:ext uri="{FF2B5EF4-FFF2-40B4-BE49-F238E27FC236}">
                <a16:creationId xmlns:a16="http://schemas.microsoft.com/office/drawing/2014/main" id="{59DA55BE-1616-C030-9DD3-352D72EBC474}"/>
              </a:ext>
            </a:extLst>
          </p:cNvPr>
          <p:cNvSpPr txBox="1"/>
          <p:nvPr/>
        </p:nvSpPr>
        <p:spPr>
          <a:xfrm>
            <a:off x="9807368" y="2280810"/>
            <a:ext cx="156590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Design</a:t>
            </a:r>
          </a:p>
        </p:txBody>
      </p:sp>
      <p:sp>
        <p:nvSpPr>
          <p:cNvPr id="49" name="TextBox 48">
            <a:extLst>
              <a:ext uri="{FF2B5EF4-FFF2-40B4-BE49-F238E27FC236}">
                <a16:creationId xmlns:a16="http://schemas.microsoft.com/office/drawing/2014/main" id="{248C36FB-3A4D-3382-FD23-13128DC1EE0F}"/>
              </a:ext>
            </a:extLst>
          </p:cNvPr>
          <p:cNvSpPr txBox="1"/>
          <p:nvPr/>
        </p:nvSpPr>
        <p:spPr>
          <a:xfrm>
            <a:off x="9830498" y="3519857"/>
            <a:ext cx="218282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Uncertainty</a:t>
            </a:r>
          </a:p>
        </p:txBody>
      </p:sp>
      <p:sp>
        <p:nvSpPr>
          <p:cNvPr id="50" name="TextBox 49">
            <a:extLst>
              <a:ext uri="{FF2B5EF4-FFF2-40B4-BE49-F238E27FC236}">
                <a16:creationId xmlns:a16="http://schemas.microsoft.com/office/drawing/2014/main" id="{BFACCBED-74A2-5934-F364-4002D1A7C0F5}"/>
              </a:ext>
            </a:extLst>
          </p:cNvPr>
          <p:cNvSpPr txBox="1"/>
          <p:nvPr/>
        </p:nvSpPr>
        <p:spPr>
          <a:xfrm>
            <a:off x="664345" y="2764584"/>
            <a:ext cx="156590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Design</a:t>
            </a:r>
          </a:p>
        </p:txBody>
      </p:sp>
      <p:sp>
        <p:nvSpPr>
          <p:cNvPr id="51" name="TextBox 50">
            <a:extLst>
              <a:ext uri="{FF2B5EF4-FFF2-40B4-BE49-F238E27FC236}">
                <a16:creationId xmlns:a16="http://schemas.microsoft.com/office/drawing/2014/main" id="{8863E68B-8E28-9CEA-6D4B-ECE3152C4EDA}"/>
              </a:ext>
            </a:extLst>
          </p:cNvPr>
          <p:cNvSpPr txBox="1"/>
          <p:nvPr/>
        </p:nvSpPr>
        <p:spPr>
          <a:xfrm>
            <a:off x="3876026" y="5721344"/>
            <a:ext cx="463291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Design Objectives</a:t>
            </a:r>
          </a:p>
        </p:txBody>
      </p:sp>
      <p:cxnSp>
        <p:nvCxnSpPr>
          <p:cNvPr id="52" name="Straight Arrow Connector 51">
            <a:extLst>
              <a:ext uri="{FF2B5EF4-FFF2-40B4-BE49-F238E27FC236}">
                <a16:creationId xmlns:a16="http://schemas.microsoft.com/office/drawing/2014/main" id="{3E56B4EE-3983-1BC6-BA96-26F13B73FB06}"/>
              </a:ext>
            </a:extLst>
          </p:cNvPr>
          <p:cNvCxnSpPr>
            <a:cxnSpLocks/>
            <a:stCxn id="12" idx="2"/>
            <a:endCxn id="19" idx="0"/>
          </p:cNvCxnSpPr>
          <p:nvPr/>
        </p:nvCxnSpPr>
        <p:spPr bwMode="auto">
          <a:xfrm>
            <a:off x="6032938" y="3998581"/>
            <a:ext cx="7619" cy="520245"/>
          </a:xfrm>
          <a:prstGeom prst="straightConnector1">
            <a:avLst/>
          </a:prstGeom>
          <a:noFill/>
          <a:ln w="50800">
            <a:solidFill>
              <a:schemeClr val="tx1"/>
            </a:solidFill>
            <a:round/>
            <a:headEnd/>
            <a:tailEnd type="triangle"/>
          </a:ln>
          <a:extLst>
            <a:ext uri="{909E8E84-426E-40DD-AFC4-6F175D3DCCD1}">
              <a14:hiddenFill xmlns:a14="http://schemas.microsoft.com/office/drawing/2010/main">
                <a:noFill/>
              </a14:hiddenFill>
            </a:ext>
          </a:extLst>
        </p:spPr>
      </p:cxnSp>
      <p:sp>
        <p:nvSpPr>
          <p:cNvPr id="2" name="TextBox 1">
            <a:extLst>
              <a:ext uri="{FF2B5EF4-FFF2-40B4-BE49-F238E27FC236}">
                <a16:creationId xmlns:a16="http://schemas.microsoft.com/office/drawing/2014/main" id="{0CB6A5C7-E5AB-A961-F796-C96EAB5A81E2}"/>
              </a:ext>
            </a:extLst>
          </p:cNvPr>
          <p:cNvSpPr txBox="1"/>
          <p:nvPr/>
        </p:nvSpPr>
        <p:spPr>
          <a:xfrm>
            <a:off x="2648587" y="6529974"/>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096676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3B1E-9B5F-814A-A666-B46F158BFAD1}"/>
              </a:ext>
            </a:extLst>
          </p:cNvPr>
          <p:cNvSpPr>
            <a:spLocks noGrp="1"/>
          </p:cNvSpPr>
          <p:nvPr>
            <p:ph type="title"/>
          </p:nvPr>
        </p:nvSpPr>
        <p:spPr/>
        <p:txBody>
          <a:bodyPr/>
          <a:lstStyle/>
          <a:p>
            <a:r>
              <a:rPr lang="en-US" sz="2800">
                <a:latin typeface="Calibri" panose="020F0502020204030204" pitchFamily="34" charset="0"/>
                <a:cs typeface="Calibri" panose="020F0502020204030204" pitchFamily="34" charset="0"/>
              </a:rPr>
              <a:t>Hamiltonian MCMC over Design Manifold</a:t>
            </a:r>
            <a:endParaRPr lang="en-US" sz="2800"/>
          </a:p>
        </p:txBody>
      </p:sp>
      <p:sp>
        <p:nvSpPr>
          <p:cNvPr id="3" name="Footer Placeholder 2">
            <a:extLst>
              <a:ext uri="{FF2B5EF4-FFF2-40B4-BE49-F238E27FC236}">
                <a16:creationId xmlns:a16="http://schemas.microsoft.com/office/drawing/2014/main" id="{6FCE8876-62DA-F646-8110-0A5DD1838CC1}"/>
              </a:ext>
            </a:extLst>
          </p:cNvPr>
          <p:cNvSpPr>
            <a:spLocks noGrp="1"/>
          </p:cNvSpPr>
          <p:nvPr>
            <p:ph type="ftr" sz="quarter" idx="11"/>
          </p:nvPr>
        </p:nvSpPr>
        <p:spPr/>
        <p:txBody>
          <a:bodyPr/>
          <a:lstStyle/>
          <a:p>
            <a:r>
              <a:rPr lang="en-US" dirty="0"/>
              <a:t>Susmit Jha</a:t>
            </a:r>
          </a:p>
        </p:txBody>
      </p:sp>
      <p:sp>
        <p:nvSpPr>
          <p:cNvPr id="5" name="Slide Number Placeholder 4">
            <a:extLst>
              <a:ext uri="{FF2B5EF4-FFF2-40B4-BE49-F238E27FC236}">
                <a16:creationId xmlns:a16="http://schemas.microsoft.com/office/drawing/2014/main" id="{8A1D60CC-BA49-8A45-AF1B-E72F5A941EED}"/>
              </a:ext>
            </a:extLst>
          </p:cNvPr>
          <p:cNvSpPr>
            <a:spLocks noGrp="1"/>
          </p:cNvSpPr>
          <p:nvPr>
            <p:ph type="sldNum" sz="quarter" idx="12"/>
          </p:nvPr>
        </p:nvSpPr>
        <p:spPr/>
        <p:txBody>
          <a:bodyPr/>
          <a:lstStyle/>
          <a:p>
            <a:fld id="{A5BC2A5F-903D-4A5C-AC3E-9031D13319FA}" type="slidenum">
              <a:rPr lang="en-US" smtClean="0"/>
              <a:t>19</a:t>
            </a:fld>
            <a:endParaRPr lang="en-US"/>
          </a:p>
        </p:txBody>
      </p:sp>
      <p:pic>
        <p:nvPicPr>
          <p:cNvPr id="4" name="Picture 3">
            <a:extLst>
              <a:ext uri="{FF2B5EF4-FFF2-40B4-BE49-F238E27FC236}">
                <a16:creationId xmlns:a16="http://schemas.microsoft.com/office/drawing/2014/main" id="{B26A69B2-C9A5-FA41-AD99-3C9C1DBA96CE}"/>
              </a:ext>
            </a:extLst>
          </p:cNvPr>
          <p:cNvPicPr>
            <a:picLocks noChangeAspect="1"/>
          </p:cNvPicPr>
          <p:nvPr/>
        </p:nvPicPr>
        <p:blipFill rotWithShape="1">
          <a:blip r:embed="rId3">
            <a:extLst>
              <a:ext uri="{28A0092B-C50C-407E-A947-70E740481C1C}">
                <a14:useLocalDpi xmlns:a14="http://schemas.microsoft.com/office/drawing/2010/main" val="0"/>
              </a:ext>
            </a:extLst>
          </a:blip>
          <a:srcRect b="32463"/>
          <a:stretch/>
        </p:blipFill>
        <p:spPr>
          <a:xfrm>
            <a:off x="0" y="945413"/>
            <a:ext cx="12192000" cy="3671037"/>
          </a:xfrm>
          <a:prstGeom prst="rect">
            <a:avLst/>
          </a:prstGeom>
        </p:spPr>
      </p:pic>
      <p:sp>
        <p:nvSpPr>
          <p:cNvPr id="18" name="Rectangle 17">
            <a:extLst>
              <a:ext uri="{FF2B5EF4-FFF2-40B4-BE49-F238E27FC236}">
                <a16:creationId xmlns:a16="http://schemas.microsoft.com/office/drawing/2014/main" id="{519DFA12-9090-8440-9DF8-902A478F8383}"/>
              </a:ext>
            </a:extLst>
          </p:cNvPr>
          <p:cNvSpPr/>
          <p:nvPr/>
        </p:nvSpPr>
        <p:spPr>
          <a:xfrm>
            <a:off x="189187" y="4616450"/>
            <a:ext cx="12192000" cy="2031325"/>
          </a:xfrm>
          <a:prstGeom prst="rect">
            <a:avLst/>
          </a:prstGeom>
        </p:spPr>
        <p:txBody>
          <a:bodyPr wrap="square">
            <a:spAutoFit/>
          </a:bodyPr>
          <a:lstStyle/>
          <a:p>
            <a:pPr marL="285750" indent="-285750">
              <a:buFont typeface="Arial" panose="020B0604020202020204" pitchFamily="34" charset="0"/>
              <a:buChar char="•"/>
            </a:pPr>
            <a:r>
              <a:rPr lang="en-US" dirty="0"/>
              <a:t>Our approach uses exemplar designs to learn a variational encoder (VAE) where the decoder is trained with dropout. The specification network predicts the design objectives from the latent space. </a:t>
            </a:r>
          </a:p>
          <a:p>
            <a:pPr marL="285750" indent="-285750">
              <a:buFont typeface="Arial" panose="020B0604020202020204" pitchFamily="34" charset="0"/>
              <a:buChar char="•"/>
            </a:pPr>
            <a:r>
              <a:rPr lang="en-US" dirty="0"/>
              <a:t>The VAE and the specification network are jointly trained on the exemplar designs and their evaluation on physics models. In the design exploration stage, we condition on the new target design objectives and use temperature annealed HMC to sample the latent space, moving towards optimal designs exploiting the gradient information. </a:t>
            </a:r>
          </a:p>
          <a:p>
            <a:pPr marL="285750" indent="-285750">
              <a:buFont typeface="Arial" panose="020B0604020202020204" pitchFamily="34" charset="0"/>
              <a:buChar char="•"/>
            </a:pPr>
            <a:r>
              <a:rPr lang="en-US" dirty="0"/>
              <a:t>High variance/uncertainty implies off-manifold designs that may not be unrealizable. </a:t>
            </a:r>
          </a:p>
          <a:p>
            <a:pPr marL="285750" indent="-285750">
              <a:buFont typeface="Arial" panose="020B0604020202020204" pitchFamily="34" charset="0"/>
              <a:buChar char="•"/>
            </a:pPr>
            <a:r>
              <a:rPr lang="en-US" dirty="0"/>
              <a:t>Controlling HMC walk yields diverse designs.</a:t>
            </a:r>
          </a:p>
        </p:txBody>
      </p:sp>
      <p:sp>
        <p:nvSpPr>
          <p:cNvPr id="6" name="TextBox 5">
            <a:extLst>
              <a:ext uri="{FF2B5EF4-FFF2-40B4-BE49-F238E27FC236}">
                <a16:creationId xmlns:a16="http://schemas.microsoft.com/office/drawing/2014/main" id="{DF986E8D-DADD-D5F1-B27B-5D79FA253891}"/>
              </a:ext>
            </a:extLst>
          </p:cNvPr>
          <p:cNvSpPr txBox="1"/>
          <p:nvPr/>
        </p:nvSpPr>
        <p:spPr>
          <a:xfrm>
            <a:off x="2545065" y="6577262"/>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010062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F440-5087-B58F-3401-2B7A136978AB}"/>
              </a:ext>
            </a:extLst>
          </p:cNvPr>
          <p:cNvSpPr>
            <a:spLocks noGrp="1"/>
          </p:cNvSpPr>
          <p:nvPr>
            <p:ph type="title"/>
          </p:nvPr>
        </p:nvSpPr>
        <p:spPr>
          <a:xfrm>
            <a:off x="508001" y="99801"/>
            <a:ext cx="9520767" cy="609600"/>
          </a:xfrm>
        </p:spPr>
        <p:txBody>
          <a:bodyPr/>
          <a:lstStyle/>
          <a:p>
            <a:r>
              <a:rPr lang="en-US" dirty="0"/>
              <a:t>Talk Outline</a:t>
            </a:r>
          </a:p>
        </p:txBody>
      </p:sp>
      <p:sp>
        <p:nvSpPr>
          <p:cNvPr id="3" name="Content Placeholder 2">
            <a:extLst>
              <a:ext uri="{FF2B5EF4-FFF2-40B4-BE49-F238E27FC236}">
                <a16:creationId xmlns:a16="http://schemas.microsoft.com/office/drawing/2014/main" id="{90198DBF-3B75-D5DE-797A-F6382AF0B6C3}"/>
              </a:ext>
            </a:extLst>
          </p:cNvPr>
          <p:cNvSpPr>
            <a:spLocks noGrp="1"/>
          </p:cNvSpPr>
          <p:nvPr>
            <p:ph idx="1"/>
          </p:nvPr>
        </p:nvSpPr>
        <p:spPr>
          <a:xfrm>
            <a:off x="508001" y="856650"/>
            <a:ext cx="11176000" cy="5029200"/>
          </a:xfrm>
        </p:spPr>
        <p:txBody>
          <a:bodyPr/>
          <a:lstStyle/>
          <a:p>
            <a:pPr>
              <a:buFont typeface="Arial" panose="020B0604020202020204" pitchFamily="34" charset="0"/>
              <a:buChar char="•"/>
            </a:pPr>
            <a:r>
              <a:rPr lang="en-US" dirty="0"/>
              <a:t>Key Challenges in CPS Design and Desiderata of an AI Co-Designer</a:t>
            </a:r>
          </a:p>
          <a:p>
            <a:pPr>
              <a:buFont typeface="Arial" panose="020B0604020202020204" pitchFamily="34" charset="0"/>
              <a:buChar char="•"/>
            </a:pPr>
            <a:endParaRPr lang="en-US" dirty="0"/>
          </a:p>
          <a:p>
            <a:pPr>
              <a:buFont typeface="Arial" panose="020B0604020202020204" pitchFamily="34" charset="0"/>
              <a:buChar char="•"/>
            </a:pPr>
            <a:r>
              <a:rPr lang="en-US" dirty="0"/>
              <a:t>Overview of Trinity AI Co-Designer</a:t>
            </a:r>
          </a:p>
          <a:p>
            <a:pPr lvl="1"/>
            <a:r>
              <a:rPr lang="en-US" sz="2000" dirty="0"/>
              <a:t>Invertible Neural Networks</a:t>
            </a:r>
          </a:p>
          <a:p>
            <a:pPr lvl="1"/>
            <a:r>
              <a:rPr lang="en-US" sz="2000" dirty="0"/>
              <a:t>Hamiltonian MCMC over Uncertainty-quantified Generative VAE Model</a:t>
            </a:r>
          </a:p>
          <a:p>
            <a:pPr lvl="1"/>
            <a:r>
              <a:rPr lang="en-US" sz="2000" dirty="0"/>
              <a:t>Neuro-symbolic Generator Using Language Models for Symbiosis</a:t>
            </a:r>
          </a:p>
          <a:p>
            <a:pPr>
              <a:buFont typeface="Arial" panose="020B0604020202020204" pitchFamily="34" charset="0"/>
              <a:buChar char="•"/>
            </a:pPr>
            <a:endParaRPr lang="en-US" dirty="0"/>
          </a:p>
          <a:p>
            <a:pPr>
              <a:buFont typeface="Arial" panose="020B0604020202020204" pitchFamily="34" charset="0"/>
              <a:buChar char="•"/>
            </a:pPr>
            <a:r>
              <a:rPr lang="en-US" dirty="0"/>
              <a:t>Results on Program (TA3) Corpus and Hackathons: Athens and Nautilus</a:t>
            </a:r>
          </a:p>
          <a:p>
            <a:pPr lvl="1"/>
            <a:r>
              <a:rPr lang="en-US" sz="2000" dirty="0"/>
              <a:t>Top-down Design for Athens</a:t>
            </a:r>
          </a:p>
          <a:p>
            <a:pPr lvl="1"/>
            <a:r>
              <a:rPr lang="en-US" sz="2000" dirty="0"/>
              <a:t>Bottom-up Design for Nautilus</a:t>
            </a:r>
          </a:p>
          <a:p>
            <a:pPr>
              <a:buFont typeface="Arial" panose="020B0604020202020204" pitchFamily="34" charset="0"/>
              <a:buChar char="•"/>
            </a:pPr>
            <a:endParaRPr lang="en-US" dirty="0"/>
          </a:p>
          <a:p>
            <a:pPr>
              <a:buFont typeface="Arial" panose="020B0604020202020204" pitchFamily="34" charset="0"/>
              <a:buChar char="•"/>
            </a:pPr>
            <a:r>
              <a:rPr lang="en-US" dirty="0"/>
              <a:t>Conclusion</a:t>
            </a:r>
          </a:p>
          <a:p>
            <a:pPr lvl="1"/>
            <a:r>
              <a:rPr lang="en-US" sz="2000" dirty="0"/>
              <a:t>Program Metrics</a:t>
            </a:r>
          </a:p>
          <a:p>
            <a:pPr lvl="1"/>
            <a:r>
              <a:rPr lang="en-US" sz="2000" dirty="0"/>
              <a:t>TA2 Interaction</a:t>
            </a:r>
          </a:p>
          <a:p>
            <a:pPr lvl="1"/>
            <a:r>
              <a:rPr lang="en-US" sz="2000" dirty="0"/>
              <a:t>Publications</a:t>
            </a:r>
          </a:p>
          <a:p>
            <a:pPr>
              <a:buFont typeface="Arial" panose="020B0604020202020204" pitchFamily="34" charset="0"/>
              <a:buChar char="•"/>
            </a:pPr>
            <a:endParaRPr lang="en-US" dirty="0"/>
          </a:p>
          <a:p>
            <a:pPr>
              <a:buFont typeface="Arial" panose="020B0604020202020204" pitchFamily="34" charset="0"/>
              <a:buChar char="•"/>
            </a:pPr>
            <a:endParaRPr lang="en-US" sz="2000"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6DD35B96-CF5C-A612-F730-46D367D0B724}"/>
              </a:ext>
            </a:extLst>
          </p:cNvPr>
          <p:cNvSpPr txBox="1"/>
          <p:nvPr/>
        </p:nvSpPr>
        <p:spPr>
          <a:xfrm>
            <a:off x="2651124" y="6506729"/>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3245985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64EE-6BFD-C84B-B53D-8224A2A84865}"/>
              </a:ext>
            </a:extLst>
          </p:cNvPr>
          <p:cNvSpPr>
            <a:spLocks noGrp="1"/>
          </p:cNvSpPr>
          <p:nvPr>
            <p:ph type="title"/>
          </p:nvPr>
        </p:nvSpPr>
        <p:spPr/>
        <p:txBody>
          <a:bodyPr/>
          <a:lstStyle/>
          <a:p>
            <a:r>
              <a:rPr lang="en-US" sz="2800" err="1">
                <a:latin typeface="Calibri" panose="020F0502020204030204" pitchFamily="34" charset="0"/>
                <a:cs typeface="Calibri" panose="020F0502020204030204" pitchFamily="34" charset="0"/>
              </a:rPr>
              <a:t>OpenProp</a:t>
            </a:r>
            <a:r>
              <a:rPr lang="en-US" sz="2800">
                <a:latin typeface="Calibri" panose="020F0502020204030204" pitchFamily="34" charset="0"/>
                <a:cs typeface="Calibri" panose="020F0502020204030204" pitchFamily="34" charset="0"/>
              </a:rPr>
              <a:t> Propeller Design</a:t>
            </a:r>
          </a:p>
        </p:txBody>
      </p:sp>
      <p:sp>
        <p:nvSpPr>
          <p:cNvPr id="3" name="Footer Placeholder 2">
            <a:extLst>
              <a:ext uri="{FF2B5EF4-FFF2-40B4-BE49-F238E27FC236}">
                <a16:creationId xmlns:a16="http://schemas.microsoft.com/office/drawing/2014/main" id="{B0E2B542-A338-6344-842B-B178CE66E961}"/>
              </a:ext>
            </a:extLst>
          </p:cNvPr>
          <p:cNvSpPr>
            <a:spLocks noGrp="1"/>
          </p:cNvSpPr>
          <p:nvPr>
            <p:ph type="ftr" sz="quarter" idx="11"/>
          </p:nvPr>
        </p:nvSpPr>
        <p:spPr/>
        <p:txBody>
          <a:bodyPr/>
          <a:lstStyle/>
          <a:p>
            <a:r>
              <a:rPr lang="en-US"/>
              <a:t>Susmit Jha</a:t>
            </a:r>
          </a:p>
        </p:txBody>
      </p:sp>
      <p:sp>
        <p:nvSpPr>
          <p:cNvPr id="4" name="Slide Number Placeholder 3">
            <a:extLst>
              <a:ext uri="{FF2B5EF4-FFF2-40B4-BE49-F238E27FC236}">
                <a16:creationId xmlns:a16="http://schemas.microsoft.com/office/drawing/2014/main" id="{B5DFADCC-8D24-F849-88C7-46CC9A99D260}"/>
              </a:ext>
            </a:extLst>
          </p:cNvPr>
          <p:cNvSpPr>
            <a:spLocks noGrp="1"/>
          </p:cNvSpPr>
          <p:nvPr>
            <p:ph type="sldNum" sz="quarter" idx="12"/>
          </p:nvPr>
        </p:nvSpPr>
        <p:spPr/>
        <p:txBody>
          <a:bodyPr/>
          <a:lstStyle/>
          <a:p>
            <a:fld id="{A5BC2A5F-903D-4A5C-AC3E-9031D13319FA}" type="slidenum">
              <a:rPr lang="en-US" smtClean="0"/>
              <a:t>20</a:t>
            </a:fld>
            <a:endParaRPr lang="en-US"/>
          </a:p>
        </p:txBody>
      </p:sp>
      <p:pic>
        <p:nvPicPr>
          <p:cNvPr id="9" name="Picture 8">
            <a:extLst>
              <a:ext uri="{FF2B5EF4-FFF2-40B4-BE49-F238E27FC236}">
                <a16:creationId xmlns:a16="http://schemas.microsoft.com/office/drawing/2014/main" id="{92B67805-5242-E748-8D92-B8BB5486A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6014" y="988494"/>
            <a:ext cx="5174625" cy="4454914"/>
          </a:xfrm>
          <a:prstGeom prst="rect">
            <a:avLst/>
          </a:prstGeom>
        </p:spPr>
      </p:pic>
      <p:sp>
        <p:nvSpPr>
          <p:cNvPr id="6" name="TextBox 5">
            <a:extLst>
              <a:ext uri="{FF2B5EF4-FFF2-40B4-BE49-F238E27FC236}">
                <a16:creationId xmlns:a16="http://schemas.microsoft.com/office/drawing/2014/main" id="{A2171148-E522-A843-A0FB-ABCEE2E57CE8}"/>
              </a:ext>
            </a:extLst>
          </p:cNvPr>
          <p:cNvSpPr txBox="1"/>
          <p:nvPr/>
        </p:nvSpPr>
        <p:spPr>
          <a:xfrm>
            <a:off x="4114800" y="5613849"/>
            <a:ext cx="7916711"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t>Histograms </a:t>
            </a:r>
            <a:r>
              <a:rPr lang="en-US" sz="2000" dirty="0"/>
              <a:t>of two competing design objectives. Simply sampling from the Gaussian prior in the latent space is not sufficient. </a:t>
            </a:r>
            <a:endParaRPr lang="en-US" sz="2000" b="1" dirty="0"/>
          </a:p>
        </p:txBody>
      </p:sp>
      <p:sp>
        <p:nvSpPr>
          <p:cNvPr id="11" name="TextBox 10">
            <a:extLst>
              <a:ext uri="{FF2B5EF4-FFF2-40B4-BE49-F238E27FC236}">
                <a16:creationId xmlns:a16="http://schemas.microsoft.com/office/drawing/2014/main" id="{0B0D1C2B-6629-4145-8B6C-FB2C5E57C177}"/>
              </a:ext>
            </a:extLst>
          </p:cNvPr>
          <p:cNvSpPr txBox="1"/>
          <p:nvPr/>
        </p:nvSpPr>
        <p:spPr>
          <a:xfrm>
            <a:off x="6670088" y="5025959"/>
            <a:ext cx="1624826" cy="338554"/>
          </a:xfrm>
          <a:prstGeom prst="rect">
            <a:avLst/>
          </a:prstGeom>
          <a:solidFill>
            <a:schemeClr val="bg1"/>
          </a:solidFill>
        </p:spPr>
        <p:txBody>
          <a:bodyPr wrap="square" rtlCol="0" anchor="ctr">
            <a:spAutoFit/>
          </a:bodyPr>
          <a:lstStyle/>
          <a:p>
            <a:r>
              <a:rPr lang="en-US" sz="1600">
                <a:latin typeface="Arial" panose="020B0604020202020204" pitchFamily="34" charset="0"/>
                <a:cs typeface="Arial" panose="020B0604020202020204" pitchFamily="34" charset="0"/>
              </a:rPr>
              <a:t>Our Approach</a:t>
            </a:r>
          </a:p>
        </p:txBody>
      </p:sp>
      <p:pic>
        <p:nvPicPr>
          <p:cNvPr id="12" name="Picture 11">
            <a:extLst>
              <a:ext uri="{FF2B5EF4-FFF2-40B4-BE49-F238E27FC236}">
                <a16:creationId xmlns:a16="http://schemas.microsoft.com/office/drawing/2014/main" id="{5A158885-A8A8-DC41-96A3-B1E5F9AE72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508" y="1444865"/>
            <a:ext cx="4136144" cy="3435341"/>
          </a:xfrm>
          <a:prstGeom prst="rect">
            <a:avLst/>
          </a:prstGeom>
        </p:spPr>
      </p:pic>
      <p:sp>
        <p:nvSpPr>
          <p:cNvPr id="8" name="TextBox 7">
            <a:extLst>
              <a:ext uri="{FF2B5EF4-FFF2-40B4-BE49-F238E27FC236}">
                <a16:creationId xmlns:a16="http://schemas.microsoft.com/office/drawing/2014/main" id="{B290F213-352D-4E41-8B62-89127C229A6F}"/>
              </a:ext>
            </a:extLst>
          </p:cNvPr>
          <p:cNvSpPr txBox="1"/>
          <p:nvPr/>
        </p:nvSpPr>
        <p:spPr>
          <a:xfrm>
            <a:off x="720808" y="5244517"/>
            <a:ext cx="2967544" cy="369332"/>
          </a:xfrm>
          <a:prstGeom prst="rect">
            <a:avLst/>
          </a:prstGeom>
          <a:noFill/>
        </p:spPr>
        <p:txBody>
          <a:bodyPr wrap="none" rtlCol="0">
            <a:spAutoFit/>
          </a:bodyPr>
          <a:lstStyle/>
          <a:p>
            <a:r>
              <a:rPr lang="en-US"/>
              <a:t>High efficiency at low velocity</a:t>
            </a:r>
          </a:p>
        </p:txBody>
      </p:sp>
      <p:sp>
        <p:nvSpPr>
          <p:cNvPr id="5" name="TextBox 4">
            <a:extLst>
              <a:ext uri="{FF2B5EF4-FFF2-40B4-BE49-F238E27FC236}">
                <a16:creationId xmlns:a16="http://schemas.microsoft.com/office/drawing/2014/main" id="{83EEFABA-F87B-2035-7D67-EFEF48E06154}"/>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897479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64EE-6BFD-C84B-B53D-8224A2A84865}"/>
              </a:ext>
            </a:extLst>
          </p:cNvPr>
          <p:cNvSpPr>
            <a:spLocks noGrp="1"/>
          </p:cNvSpPr>
          <p:nvPr>
            <p:ph type="title"/>
          </p:nvPr>
        </p:nvSpPr>
        <p:spPr/>
        <p:txBody>
          <a:bodyPr/>
          <a:lstStyle/>
          <a:p>
            <a:r>
              <a:rPr lang="en-US" sz="2800" err="1">
                <a:latin typeface="Calibri" panose="020F0502020204030204" pitchFamily="34" charset="0"/>
                <a:cs typeface="Calibri" panose="020F0502020204030204" pitchFamily="34" charset="0"/>
              </a:rPr>
              <a:t>OpenProp</a:t>
            </a:r>
            <a:r>
              <a:rPr lang="en-US" sz="2800">
                <a:latin typeface="Calibri" panose="020F0502020204030204" pitchFamily="34" charset="0"/>
                <a:cs typeface="Calibri" panose="020F0502020204030204" pitchFamily="34" charset="0"/>
              </a:rPr>
              <a:t> Propeller Design</a:t>
            </a:r>
          </a:p>
        </p:txBody>
      </p:sp>
      <p:pic>
        <p:nvPicPr>
          <p:cNvPr id="7" name="Content Placeholder 6" descr="A picture containing chart&#10;&#10;Description automatically generated">
            <a:extLst>
              <a:ext uri="{FF2B5EF4-FFF2-40B4-BE49-F238E27FC236}">
                <a16:creationId xmlns:a16="http://schemas.microsoft.com/office/drawing/2014/main" id="{B6954647-E66F-3645-A482-DDA1DE0CF00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08001" y="959246"/>
            <a:ext cx="5275942" cy="4173396"/>
          </a:xfrm>
        </p:spPr>
      </p:pic>
      <p:sp>
        <p:nvSpPr>
          <p:cNvPr id="3" name="Footer Placeholder 2">
            <a:extLst>
              <a:ext uri="{FF2B5EF4-FFF2-40B4-BE49-F238E27FC236}">
                <a16:creationId xmlns:a16="http://schemas.microsoft.com/office/drawing/2014/main" id="{B0E2B542-A338-6344-842B-B178CE66E961}"/>
              </a:ext>
            </a:extLst>
          </p:cNvPr>
          <p:cNvSpPr>
            <a:spLocks noGrp="1"/>
          </p:cNvSpPr>
          <p:nvPr>
            <p:ph type="ftr" sz="quarter" idx="11"/>
          </p:nvPr>
        </p:nvSpPr>
        <p:spPr/>
        <p:txBody>
          <a:bodyPr/>
          <a:lstStyle/>
          <a:p>
            <a:r>
              <a:rPr lang="en-US"/>
              <a:t>Susmit Jha</a:t>
            </a:r>
          </a:p>
        </p:txBody>
      </p:sp>
      <p:sp>
        <p:nvSpPr>
          <p:cNvPr id="4" name="Slide Number Placeholder 3">
            <a:extLst>
              <a:ext uri="{FF2B5EF4-FFF2-40B4-BE49-F238E27FC236}">
                <a16:creationId xmlns:a16="http://schemas.microsoft.com/office/drawing/2014/main" id="{B5DFADCC-8D24-F849-88C7-46CC9A99D260}"/>
              </a:ext>
            </a:extLst>
          </p:cNvPr>
          <p:cNvSpPr>
            <a:spLocks noGrp="1"/>
          </p:cNvSpPr>
          <p:nvPr>
            <p:ph type="sldNum" sz="quarter" idx="12"/>
          </p:nvPr>
        </p:nvSpPr>
        <p:spPr/>
        <p:txBody>
          <a:bodyPr/>
          <a:lstStyle/>
          <a:p>
            <a:fld id="{A5BC2A5F-903D-4A5C-AC3E-9031D13319FA}" type="slidenum">
              <a:rPr lang="en-US" smtClean="0"/>
              <a:t>21</a:t>
            </a:fld>
            <a:endParaRPr lang="en-US"/>
          </a:p>
        </p:txBody>
      </p:sp>
      <p:sp>
        <p:nvSpPr>
          <p:cNvPr id="10" name="TextBox 9">
            <a:extLst>
              <a:ext uri="{FF2B5EF4-FFF2-40B4-BE49-F238E27FC236}">
                <a16:creationId xmlns:a16="http://schemas.microsoft.com/office/drawing/2014/main" id="{5C332077-344A-E04E-A0CE-DBAC09750D54}"/>
              </a:ext>
            </a:extLst>
          </p:cNvPr>
          <p:cNvSpPr txBox="1"/>
          <p:nvPr/>
        </p:nvSpPr>
        <p:spPr>
          <a:xfrm>
            <a:off x="563544" y="5286980"/>
            <a:ext cx="11064911"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t>Sample trajectories</a:t>
            </a:r>
            <a:r>
              <a:rPr lang="en-US" sz="2000" dirty="0"/>
              <a:t> of the velocity and the propeller efficiency, as well as the corresponding variance on the objectives. Around sample ID 9000, we see high velocities with high efficiency, but the corresponding variance is high, suggesting these are unreliable designs. </a:t>
            </a:r>
          </a:p>
        </p:txBody>
      </p:sp>
      <p:pic>
        <p:nvPicPr>
          <p:cNvPr id="8" name="Picture 7" descr="Chart, scatter chart&#10;&#10;Description automatically generated">
            <a:extLst>
              <a:ext uri="{FF2B5EF4-FFF2-40B4-BE49-F238E27FC236}">
                <a16:creationId xmlns:a16="http://schemas.microsoft.com/office/drawing/2014/main" id="{65A9A5C4-D74A-9B4C-B344-7965D8AB5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393" y="916458"/>
            <a:ext cx="3975100" cy="4330700"/>
          </a:xfrm>
          <a:prstGeom prst="rect">
            <a:avLst/>
          </a:prstGeom>
        </p:spPr>
      </p:pic>
      <p:sp>
        <p:nvSpPr>
          <p:cNvPr id="5" name="TextBox 4">
            <a:extLst>
              <a:ext uri="{FF2B5EF4-FFF2-40B4-BE49-F238E27FC236}">
                <a16:creationId xmlns:a16="http://schemas.microsoft.com/office/drawing/2014/main" id="{1F4B7EF0-7419-61EE-7C03-3B6FB5E94889}"/>
              </a:ext>
            </a:extLst>
          </p:cNvPr>
          <p:cNvSpPr txBox="1"/>
          <p:nvPr/>
        </p:nvSpPr>
        <p:spPr>
          <a:xfrm>
            <a:off x="2917825" y="6437092"/>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28044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6E6DA-7C51-8447-AB7B-3689B13A8CD0}"/>
              </a:ext>
            </a:extLst>
          </p:cNvPr>
          <p:cNvSpPr>
            <a:spLocks noGrp="1"/>
          </p:cNvSpPr>
          <p:nvPr>
            <p:ph type="title"/>
          </p:nvPr>
        </p:nvSpPr>
        <p:spPr/>
        <p:txBody>
          <a:bodyPr/>
          <a:lstStyle/>
          <a:p>
            <a:r>
              <a:rPr lang="en-US" sz="2800">
                <a:latin typeface="Calibri" panose="020F0502020204030204" pitchFamily="34" charset="0"/>
                <a:cs typeface="Calibri" panose="020F0502020204030204" pitchFamily="34" charset="0"/>
              </a:rPr>
              <a:t>Diversity in Propeller Design</a:t>
            </a:r>
          </a:p>
        </p:txBody>
      </p:sp>
      <p:pic>
        <p:nvPicPr>
          <p:cNvPr id="5" name="Content Placeholder 4" descr="Shape, background pattern, polygon&#10;&#10;Description automatically generated">
            <a:extLst>
              <a:ext uri="{FF2B5EF4-FFF2-40B4-BE49-F238E27FC236}">
                <a16:creationId xmlns:a16="http://schemas.microsoft.com/office/drawing/2014/main" id="{668DF30D-62D2-0A40-B08E-27A690555B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6000" y="1805865"/>
            <a:ext cx="3847848" cy="4763651"/>
          </a:xfrm>
        </p:spPr>
      </p:pic>
      <p:sp>
        <p:nvSpPr>
          <p:cNvPr id="3" name="Footer Placeholder 2">
            <a:extLst>
              <a:ext uri="{FF2B5EF4-FFF2-40B4-BE49-F238E27FC236}">
                <a16:creationId xmlns:a16="http://schemas.microsoft.com/office/drawing/2014/main" id="{96ECB13D-2788-A244-857E-ABF0559D3F86}"/>
              </a:ext>
            </a:extLst>
          </p:cNvPr>
          <p:cNvSpPr>
            <a:spLocks noGrp="1"/>
          </p:cNvSpPr>
          <p:nvPr>
            <p:ph type="ftr" sz="quarter" idx="11"/>
          </p:nvPr>
        </p:nvSpPr>
        <p:spPr/>
        <p:txBody>
          <a:bodyPr/>
          <a:lstStyle/>
          <a:p>
            <a:r>
              <a:rPr lang="en-US"/>
              <a:t>Susmit Jha</a:t>
            </a:r>
          </a:p>
        </p:txBody>
      </p:sp>
      <p:sp>
        <p:nvSpPr>
          <p:cNvPr id="4" name="Slide Number Placeholder 3">
            <a:extLst>
              <a:ext uri="{FF2B5EF4-FFF2-40B4-BE49-F238E27FC236}">
                <a16:creationId xmlns:a16="http://schemas.microsoft.com/office/drawing/2014/main" id="{18B510BD-6082-3C4E-88B1-D03F1B50C0F7}"/>
              </a:ext>
            </a:extLst>
          </p:cNvPr>
          <p:cNvSpPr>
            <a:spLocks noGrp="1"/>
          </p:cNvSpPr>
          <p:nvPr>
            <p:ph type="sldNum" sz="quarter" idx="12"/>
          </p:nvPr>
        </p:nvSpPr>
        <p:spPr/>
        <p:txBody>
          <a:bodyPr/>
          <a:lstStyle/>
          <a:p>
            <a:fld id="{A5BC2A5F-903D-4A5C-AC3E-9031D13319FA}" type="slidenum">
              <a:rPr lang="en-US" smtClean="0"/>
              <a:t>22</a:t>
            </a:fld>
            <a:endParaRPr lang="en-US"/>
          </a:p>
        </p:txBody>
      </p:sp>
      <p:sp>
        <p:nvSpPr>
          <p:cNvPr id="6" name="TextBox 5">
            <a:extLst>
              <a:ext uri="{FF2B5EF4-FFF2-40B4-BE49-F238E27FC236}">
                <a16:creationId xmlns:a16="http://schemas.microsoft.com/office/drawing/2014/main" id="{22BCC207-3295-A746-BFE8-CF5F54AC10A7}"/>
              </a:ext>
            </a:extLst>
          </p:cNvPr>
          <p:cNvSpPr txBox="1"/>
          <p:nvPr/>
        </p:nvSpPr>
        <p:spPr>
          <a:xfrm>
            <a:off x="508001" y="2996941"/>
            <a:ext cx="3382084"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b="1" dirty="0"/>
              <a:t>Our Approach:</a:t>
            </a:r>
          </a:p>
          <a:p>
            <a:endParaRPr lang="en-US" sz="2200" b="1" dirty="0"/>
          </a:p>
          <a:p>
            <a:r>
              <a:rPr lang="en-US" sz="2200" dirty="0"/>
              <a:t>Creates a </a:t>
            </a:r>
            <a:r>
              <a:rPr lang="en-US" sz="2200" dirty="0">
                <a:solidFill>
                  <a:srgbClr val="3333FF"/>
                </a:solidFill>
              </a:rPr>
              <a:t>diverse set of propeller designs </a:t>
            </a:r>
            <a:r>
              <a:rPr lang="en-US" sz="2200" dirty="0"/>
              <a:t>in terms number of blades, the shape of blades, pitch angles, and hub diameter. </a:t>
            </a:r>
          </a:p>
        </p:txBody>
      </p:sp>
      <p:sp>
        <p:nvSpPr>
          <p:cNvPr id="7" name="TextBox 6">
            <a:extLst>
              <a:ext uri="{FF2B5EF4-FFF2-40B4-BE49-F238E27FC236}">
                <a16:creationId xmlns:a16="http://schemas.microsoft.com/office/drawing/2014/main" id="{EA29E319-32A6-7949-935F-144621E5F2AD}"/>
              </a:ext>
            </a:extLst>
          </p:cNvPr>
          <p:cNvSpPr txBox="1"/>
          <p:nvPr/>
        </p:nvSpPr>
        <p:spPr>
          <a:xfrm>
            <a:off x="8301915" y="3059098"/>
            <a:ext cx="3417895" cy="28368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b="1" dirty="0"/>
              <a:t>Direct Optimization (EAs):</a:t>
            </a:r>
          </a:p>
          <a:p>
            <a:endParaRPr lang="en-US" sz="2200" b="1" dirty="0"/>
          </a:p>
          <a:p>
            <a:r>
              <a:rPr lang="en-US" sz="2200" dirty="0"/>
              <a:t>Creates a set of designs with a slight variation in number of blades, but the other geometric properties are similar.</a:t>
            </a:r>
          </a:p>
        </p:txBody>
      </p:sp>
      <p:sp>
        <p:nvSpPr>
          <p:cNvPr id="8" name="TextBox 7">
            <a:extLst>
              <a:ext uri="{FF2B5EF4-FFF2-40B4-BE49-F238E27FC236}">
                <a16:creationId xmlns:a16="http://schemas.microsoft.com/office/drawing/2014/main" id="{38D4058B-B451-D149-BC63-C324C0E16BFE}"/>
              </a:ext>
            </a:extLst>
          </p:cNvPr>
          <p:cNvSpPr txBox="1"/>
          <p:nvPr/>
        </p:nvSpPr>
        <p:spPr>
          <a:xfrm>
            <a:off x="659414" y="962032"/>
            <a:ext cx="10873172"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a:t>Here, our design objective was to generate efficient propellers at a low velocity (efficiency higher than 75% and velocity lower than 4.5 m/s). </a:t>
            </a:r>
          </a:p>
        </p:txBody>
      </p:sp>
      <p:cxnSp>
        <p:nvCxnSpPr>
          <p:cNvPr id="10" name="Straight Connector 9">
            <a:extLst>
              <a:ext uri="{FF2B5EF4-FFF2-40B4-BE49-F238E27FC236}">
                <a16:creationId xmlns:a16="http://schemas.microsoft.com/office/drawing/2014/main" id="{40BCF1DD-7A44-414D-A52C-D90B1EBF41EE}"/>
              </a:ext>
            </a:extLst>
          </p:cNvPr>
          <p:cNvCxnSpPr/>
          <p:nvPr/>
        </p:nvCxnSpPr>
        <p:spPr bwMode="auto">
          <a:xfrm>
            <a:off x="6250185" y="1739700"/>
            <a:ext cx="0" cy="4895980"/>
          </a:xfrm>
          <a:prstGeom prst="line">
            <a:avLst/>
          </a:prstGeom>
          <a:ln w="38100" cap="flat" cmpd="sng" algn="ctr">
            <a:solidFill>
              <a:schemeClr val="dk1"/>
            </a:solidFill>
            <a:prstDash val="dash"/>
            <a:round/>
            <a:headEnd type="none" w="med" len="med"/>
            <a:tailEnd type="none" w="med" len="med"/>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A488D90-D8B7-EF27-2DC4-41FF1177DF25}"/>
              </a:ext>
            </a:extLst>
          </p:cNvPr>
          <p:cNvSpPr txBox="1"/>
          <p:nvPr/>
        </p:nvSpPr>
        <p:spPr>
          <a:xfrm>
            <a:off x="2545065" y="6605883"/>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081268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6E6DA-7C51-8447-AB7B-3689B13A8CD0}"/>
              </a:ext>
            </a:extLst>
          </p:cNvPr>
          <p:cNvSpPr>
            <a:spLocks noGrp="1"/>
          </p:cNvSpPr>
          <p:nvPr>
            <p:ph type="title"/>
          </p:nvPr>
        </p:nvSpPr>
        <p:spPr/>
        <p:txBody>
          <a:bodyPr/>
          <a:lstStyle/>
          <a:p>
            <a:r>
              <a:rPr lang="en-US" sz="2800">
                <a:latin typeface="Calibri" panose="020F0502020204030204" pitchFamily="34" charset="0"/>
                <a:cs typeface="Calibri" panose="020F0502020204030204" pitchFamily="34" charset="0"/>
              </a:rPr>
              <a:t>Diversity in Propeller Design</a:t>
            </a:r>
          </a:p>
        </p:txBody>
      </p:sp>
      <p:pic>
        <p:nvPicPr>
          <p:cNvPr id="12" name="Content Placeholder 11" descr="A picture containing clock, windmill, air&#10;&#10;Description automatically generated">
            <a:extLst>
              <a:ext uri="{FF2B5EF4-FFF2-40B4-BE49-F238E27FC236}">
                <a16:creationId xmlns:a16="http://schemas.microsoft.com/office/drawing/2014/main" id="{7A850709-8D11-E347-877B-009392B47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2686" y="2278338"/>
            <a:ext cx="8359314" cy="2652891"/>
          </a:xfrm>
        </p:spPr>
      </p:pic>
      <p:sp>
        <p:nvSpPr>
          <p:cNvPr id="3" name="Footer Placeholder 2">
            <a:extLst>
              <a:ext uri="{FF2B5EF4-FFF2-40B4-BE49-F238E27FC236}">
                <a16:creationId xmlns:a16="http://schemas.microsoft.com/office/drawing/2014/main" id="{96ECB13D-2788-A244-857E-ABF0559D3F86}"/>
              </a:ext>
            </a:extLst>
          </p:cNvPr>
          <p:cNvSpPr>
            <a:spLocks noGrp="1"/>
          </p:cNvSpPr>
          <p:nvPr>
            <p:ph type="ftr" sz="quarter" idx="11"/>
          </p:nvPr>
        </p:nvSpPr>
        <p:spPr/>
        <p:txBody>
          <a:bodyPr/>
          <a:lstStyle/>
          <a:p>
            <a:r>
              <a:rPr lang="en-US"/>
              <a:t>Susmit Jha</a:t>
            </a:r>
          </a:p>
        </p:txBody>
      </p:sp>
      <p:sp>
        <p:nvSpPr>
          <p:cNvPr id="4" name="Slide Number Placeholder 3">
            <a:extLst>
              <a:ext uri="{FF2B5EF4-FFF2-40B4-BE49-F238E27FC236}">
                <a16:creationId xmlns:a16="http://schemas.microsoft.com/office/drawing/2014/main" id="{18B510BD-6082-3C4E-88B1-D03F1B50C0F7}"/>
              </a:ext>
            </a:extLst>
          </p:cNvPr>
          <p:cNvSpPr>
            <a:spLocks noGrp="1"/>
          </p:cNvSpPr>
          <p:nvPr>
            <p:ph type="sldNum" sz="quarter" idx="12"/>
          </p:nvPr>
        </p:nvSpPr>
        <p:spPr/>
        <p:txBody>
          <a:bodyPr/>
          <a:lstStyle/>
          <a:p>
            <a:fld id="{A5BC2A5F-903D-4A5C-AC3E-9031D13319FA}" type="slidenum">
              <a:rPr lang="en-US" smtClean="0"/>
              <a:t>23</a:t>
            </a:fld>
            <a:endParaRPr lang="en-US"/>
          </a:p>
        </p:txBody>
      </p:sp>
      <p:sp>
        <p:nvSpPr>
          <p:cNvPr id="8" name="TextBox 7">
            <a:extLst>
              <a:ext uri="{FF2B5EF4-FFF2-40B4-BE49-F238E27FC236}">
                <a16:creationId xmlns:a16="http://schemas.microsoft.com/office/drawing/2014/main" id="{38D4058B-B451-D149-BC63-C324C0E16BFE}"/>
              </a:ext>
            </a:extLst>
          </p:cNvPr>
          <p:cNvSpPr txBox="1"/>
          <p:nvPr/>
        </p:nvSpPr>
        <p:spPr>
          <a:xfrm>
            <a:off x="659414" y="962032"/>
            <a:ext cx="10873172"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a:t>Here, our design objective was to generate efficient propellers at a low velocity (efficiency higher than 75% and velocity lower than 4.5 m/s). </a:t>
            </a:r>
          </a:p>
        </p:txBody>
      </p:sp>
      <p:sp>
        <p:nvSpPr>
          <p:cNvPr id="13" name="TextBox 12">
            <a:extLst>
              <a:ext uri="{FF2B5EF4-FFF2-40B4-BE49-F238E27FC236}">
                <a16:creationId xmlns:a16="http://schemas.microsoft.com/office/drawing/2014/main" id="{2CC6995E-FF03-184F-8A1A-28C6E3C6C30E}"/>
              </a:ext>
            </a:extLst>
          </p:cNvPr>
          <p:cNvSpPr txBox="1"/>
          <p:nvPr/>
        </p:nvSpPr>
        <p:spPr>
          <a:xfrm>
            <a:off x="508001" y="2996941"/>
            <a:ext cx="3382084"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b="1" dirty="0"/>
              <a:t>Our Approach:</a:t>
            </a:r>
          </a:p>
          <a:p>
            <a:endParaRPr lang="en-US" sz="2200" b="1" dirty="0"/>
          </a:p>
          <a:p>
            <a:r>
              <a:rPr lang="en-US" sz="2200" dirty="0"/>
              <a:t>Creates a </a:t>
            </a:r>
            <a:r>
              <a:rPr lang="en-US" sz="2200" dirty="0">
                <a:solidFill>
                  <a:srgbClr val="3333FF"/>
                </a:solidFill>
              </a:rPr>
              <a:t>diverse set of propeller designs </a:t>
            </a:r>
            <a:r>
              <a:rPr lang="en-US" sz="2200" dirty="0"/>
              <a:t>in terms number of blades, the shape of blades, pitch angles, and hub diameter. </a:t>
            </a:r>
          </a:p>
        </p:txBody>
      </p:sp>
      <p:sp>
        <p:nvSpPr>
          <p:cNvPr id="5" name="TextBox 4">
            <a:extLst>
              <a:ext uri="{FF2B5EF4-FFF2-40B4-BE49-F238E27FC236}">
                <a16:creationId xmlns:a16="http://schemas.microsoft.com/office/drawing/2014/main" id="{2229A31D-F40D-236C-CCF9-12F38DEA3B0D}"/>
              </a:ext>
            </a:extLst>
          </p:cNvPr>
          <p:cNvSpPr txBox="1"/>
          <p:nvPr/>
        </p:nvSpPr>
        <p:spPr>
          <a:xfrm>
            <a:off x="4208967" y="5304835"/>
            <a:ext cx="7664151" cy="923330"/>
          </a:xfrm>
          <a:prstGeom prst="rect">
            <a:avLst/>
          </a:prstGeom>
          <a:noFill/>
        </p:spPr>
        <p:txBody>
          <a:bodyPr wrap="square" rtlCol="0">
            <a:spAutoFit/>
          </a:bodyPr>
          <a:lstStyle/>
          <a:p>
            <a:r>
              <a:rPr lang="en-US" b="1" dirty="0">
                <a:solidFill>
                  <a:srgbClr val="3333FF"/>
                </a:solidFill>
              </a:rPr>
              <a:t>Noise as a late specification</a:t>
            </a:r>
            <a:r>
              <a:rPr lang="en-US" dirty="0"/>
              <a:t>: “ A 2-blade propeller produces two pressure pulses per revolution, whereas a 3-blade propeller will produce three smaller pulses per revolution for the same amount of total thrust. </a:t>
            </a:r>
          </a:p>
        </p:txBody>
      </p:sp>
      <p:sp>
        <p:nvSpPr>
          <p:cNvPr id="6" name="TextBox 5">
            <a:extLst>
              <a:ext uri="{FF2B5EF4-FFF2-40B4-BE49-F238E27FC236}">
                <a16:creationId xmlns:a16="http://schemas.microsoft.com/office/drawing/2014/main" id="{BBE26687-F366-E98D-8C11-65D836EB8DDE}"/>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3214773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3462-26F9-514D-A444-047728F217D3}"/>
              </a:ext>
            </a:extLst>
          </p:cNvPr>
          <p:cNvSpPr>
            <a:spLocks noGrp="1"/>
          </p:cNvSpPr>
          <p:nvPr>
            <p:ph type="title"/>
          </p:nvPr>
        </p:nvSpPr>
        <p:spPr>
          <a:xfrm>
            <a:off x="508001" y="148136"/>
            <a:ext cx="9520767" cy="609600"/>
          </a:xfrm>
        </p:spPr>
        <p:txBody>
          <a:bodyPr/>
          <a:lstStyle/>
          <a:p>
            <a:r>
              <a:rPr lang="en-US" sz="2800" dirty="0">
                <a:latin typeface="Calibri" panose="020F0502020204030204" pitchFamily="34" charset="0"/>
                <a:cs typeface="Calibri" panose="020F0502020204030204" pitchFamily="34" charset="0"/>
              </a:rPr>
              <a:t>Air Vehicle Design</a:t>
            </a:r>
          </a:p>
        </p:txBody>
      </p:sp>
      <p:pic>
        <p:nvPicPr>
          <p:cNvPr id="9" name="Content Placeholder 8" descr="Chart&#10;&#10;Description automatically generated">
            <a:extLst>
              <a:ext uri="{FF2B5EF4-FFF2-40B4-BE49-F238E27FC236}">
                <a16:creationId xmlns:a16="http://schemas.microsoft.com/office/drawing/2014/main" id="{35F5EAB4-63CA-474B-987F-C2CE1D1ACF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4206" y="1123716"/>
            <a:ext cx="5129794" cy="4416319"/>
          </a:xfrm>
        </p:spPr>
      </p:pic>
      <p:sp>
        <p:nvSpPr>
          <p:cNvPr id="4" name="Slide Number Placeholder 3">
            <a:extLst>
              <a:ext uri="{FF2B5EF4-FFF2-40B4-BE49-F238E27FC236}">
                <a16:creationId xmlns:a16="http://schemas.microsoft.com/office/drawing/2014/main" id="{91AC9F46-1462-B64C-9989-0BA389E7F8BE}"/>
              </a:ext>
            </a:extLst>
          </p:cNvPr>
          <p:cNvSpPr>
            <a:spLocks noGrp="1"/>
          </p:cNvSpPr>
          <p:nvPr>
            <p:ph type="sldNum" sz="quarter" idx="12"/>
          </p:nvPr>
        </p:nvSpPr>
        <p:spPr/>
        <p:txBody>
          <a:bodyPr/>
          <a:lstStyle/>
          <a:p>
            <a:fld id="{A5BC2A5F-903D-4A5C-AC3E-9031D13319FA}" type="slidenum">
              <a:rPr lang="en-US" smtClean="0"/>
              <a:t>24</a:t>
            </a:fld>
            <a:endParaRPr lang="en-US"/>
          </a:p>
        </p:txBody>
      </p:sp>
      <p:pic>
        <p:nvPicPr>
          <p:cNvPr id="7" name="Picture 6" descr="Chart&#10;&#10;Description automatically generated">
            <a:extLst>
              <a:ext uri="{FF2B5EF4-FFF2-40B4-BE49-F238E27FC236}">
                <a16:creationId xmlns:a16="http://schemas.microsoft.com/office/drawing/2014/main" id="{B5012326-5670-B24F-9708-795A13292B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374" y="1456584"/>
            <a:ext cx="5049421" cy="4022540"/>
          </a:xfrm>
          <a:prstGeom prst="rect">
            <a:avLst/>
          </a:prstGeom>
        </p:spPr>
      </p:pic>
      <p:sp>
        <p:nvSpPr>
          <p:cNvPr id="10" name="TextBox 9">
            <a:extLst>
              <a:ext uri="{FF2B5EF4-FFF2-40B4-BE49-F238E27FC236}">
                <a16:creationId xmlns:a16="http://schemas.microsoft.com/office/drawing/2014/main" id="{E2D7C754-D876-4E47-B507-E250A3D5DAE2}"/>
              </a:ext>
            </a:extLst>
          </p:cNvPr>
          <p:cNvSpPr txBox="1"/>
          <p:nvPr/>
        </p:nvSpPr>
        <p:spPr>
          <a:xfrm>
            <a:off x="5753409" y="5540035"/>
            <a:ext cx="6438591" cy="1569660"/>
          </a:xfrm>
          <a:prstGeom prst="rect">
            <a:avLst/>
          </a:prstGeom>
          <a:noFill/>
        </p:spPr>
        <p:txBody>
          <a:bodyPr wrap="square" rtlCol="0">
            <a:spAutoFit/>
          </a:bodyPr>
          <a:lstStyle/>
          <a:p>
            <a:r>
              <a:rPr lang="en-US" sz="2000" dirty="0"/>
              <a:t>Our approach samples designs that converge around the design objectives even though the training data and the prior distribution are far from it.</a:t>
            </a:r>
            <a:br>
              <a:rPr lang="en-US" dirty="0"/>
            </a:br>
            <a:endParaRPr lang="en-US" dirty="0"/>
          </a:p>
          <a:p>
            <a:endParaRPr lang="en-US" dirty="0"/>
          </a:p>
        </p:txBody>
      </p:sp>
      <p:sp>
        <p:nvSpPr>
          <p:cNvPr id="11" name="TextBox 10">
            <a:extLst>
              <a:ext uri="{FF2B5EF4-FFF2-40B4-BE49-F238E27FC236}">
                <a16:creationId xmlns:a16="http://schemas.microsoft.com/office/drawing/2014/main" id="{08001F5B-2564-5D44-AA5C-AEB8CE648696}"/>
              </a:ext>
            </a:extLst>
          </p:cNvPr>
          <p:cNvSpPr txBox="1"/>
          <p:nvPr/>
        </p:nvSpPr>
        <p:spPr>
          <a:xfrm>
            <a:off x="7530731" y="5140570"/>
            <a:ext cx="1562469" cy="338554"/>
          </a:xfrm>
          <a:prstGeom prst="rect">
            <a:avLst/>
          </a:prstGeom>
          <a:solidFill>
            <a:schemeClr val="bg1"/>
          </a:solidFill>
        </p:spPr>
        <p:txBody>
          <a:bodyPr wrap="square" rtlCol="0" anchor="ctr">
            <a:spAutoFit/>
          </a:bodyPr>
          <a:lstStyle/>
          <a:p>
            <a:r>
              <a:rPr lang="en-US" sz="1400">
                <a:latin typeface="Arial" panose="020B0604020202020204" pitchFamily="34" charset="0"/>
                <a:cs typeface="Arial" panose="020B0604020202020204" pitchFamily="34" charset="0"/>
              </a:rPr>
              <a:t>Our </a:t>
            </a:r>
            <a:r>
              <a:rPr lang="en-US" sz="1600">
                <a:latin typeface="Arial" panose="020B0604020202020204" pitchFamily="34" charset="0"/>
                <a:cs typeface="Arial" panose="020B0604020202020204" pitchFamily="34" charset="0"/>
              </a:rPr>
              <a:t>Approach</a:t>
            </a:r>
            <a:endParaRPr lang="en-US" sz="140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D54B8D4-51ED-7948-BBE2-34D92D3EE4DD}"/>
              </a:ext>
            </a:extLst>
          </p:cNvPr>
          <p:cNvSpPr/>
          <p:nvPr/>
        </p:nvSpPr>
        <p:spPr>
          <a:xfrm>
            <a:off x="646386" y="5645202"/>
            <a:ext cx="5049421" cy="1015663"/>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Our approach detects when the generates designs cannot be trusted using the specification variance.</a:t>
            </a:r>
            <a:endParaRPr lang="en-US"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B4881219-8AB6-42A1-64FB-AE49B1F6F716}"/>
              </a:ext>
            </a:extLst>
          </p:cNvPr>
          <p:cNvSpPr txBox="1"/>
          <p:nvPr/>
        </p:nvSpPr>
        <p:spPr>
          <a:xfrm>
            <a:off x="2545065" y="661506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074125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CF0A0-CDCA-BA1E-7680-9A5FE293AB7C}"/>
              </a:ext>
            </a:extLst>
          </p:cNvPr>
          <p:cNvSpPr>
            <a:spLocks noGrp="1"/>
          </p:cNvSpPr>
          <p:nvPr>
            <p:ph type="title"/>
          </p:nvPr>
        </p:nvSpPr>
        <p:spPr/>
        <p:txBody>
          <a:bodyPr/>
          <a:lstStyle/>
          <a:p>
            <a:r>
              <a:rPr lang="en-US" dirty="0"/>
              <a:t>Air Vehicle Design</a:t>
            </a:r>
          </a:p>
        </p:txBody>
      </p:sp>
      <p:sp>
        <p:nvSpPr>
          <p:cNvPr id="5" name="Footer Placeholder 4">
            <a:extLst>
              <a:ext uri="{FF2B5EF4-FFF2-40B4-BE49-F238E27FC236}">
                <a16:creationId xmlns:a16="http://schemas.microsoft.com/office/drawing/2014/main" id="{58BBF0D4-926C-4736-9EA9-004D1299FD2C}"/>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0A9A95F6-725B-107B-6FD3-D28D5BACAF82}"/>
              </a:ext>
            </a:extLst>
          </p:cNvPr>
          <p:cNvSpPr>
            <a:spLocks noGrp="1"/>
          </p:cNvSpPr>
          <p:nvPr>
            <p:ph type="sldNum" sz="quarter" idx="12"/>
          </p:nvPr>
        </p:nvSpPr>
        <p:spPr/>
        <p:txBody>
          <a:bodyPr/>
          <a:lstStyle/>
          <a:p>
            <a:fld id="{A5BC2A5F-903D-4A5C-AC3E-9031D13319FA}" type="slidenum">
              <a:rPr lang="en-US" smtClean="0"/>
              <a:t>25</a:t>
            </a:fld>
            <a:endParaRPr lang="en-US"/>
          </a:p>
        </p:txBody>
      </p:sp>
      <p:pic>
        <p:nvPicPr>
          <p:cNvPr id="7" name="Traversal_VAE_SDCPS">
            <a:hlinkClick r:id="" action="ppaction://media"/>
            <a:extLst>
              <a:ext uri="{FF2B5EF4-FFF2-40B4-BE49-F238E27FC236}">
                <a16:creationId xmlns:a16="http://schemas.microsoft.com/office/drawing/2014/main" id="{C6F197D2-E52D-F15B-66DE-CF265E5890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54400" y="1135298"/>
            <a:ext cx="6154338" cy="4930775"/>
          </a:xfrm>
          <a:prstGeom prst="rect">
            <a:avLst/>
          </a:prstGeom>
        </p:spPr>
      </p:pic>
      <p:sp>
        <p:nvSpPr>
          <p:cNvPr id="3" name="TextBox 2">
            <a:extLst>
              <a:ext uri="{FF2B5EF4-FFF2-40B4-BE49-F238E27FC236}">
                <a16:creationId xmlns:a16="http://schemas.microsoft.com/office/drawing/2014/main" id="{B5CD25A3-7C60-8613-F2CA-50312296BC31}"/>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5773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9789FF9-C03F-F7D9-B65E-35617C57D293}"/>
              </a:ext>
            </a:extLst>
          </p:cNvPr>
          <p:cNvSpPr>
            <a:spLocks noGrp="1"/>
          </p:cNvSpPr>
          <p:nvPr>
            <p:ph type="sldNum" sz="quarter" idx="12"/>
          </p:nvPr>
        </p:nvSpPr>
        <p:spPr/>
        <p:txBody>
          <a:bodyPr/>
          <a:lstStyle/>
          <a:p>
            <a:fld id="{A5BC2A5F-903D-4A5C-AC3E-9031D13319FA}" type="slidenum">
              <a:rPr lang="en-US" smtClean="0"/>
              <a:t>26</a:t>
            </a:fld>
            <a:endParaRPr lang="en-US"/>
          </a:p>
        </p:txBody>
      </p:sp>
      <p:sp>
        <p:nvSpPr>
          <p:cNvPr id="7" name="Rectangle 6">
            <a:extLst>
              <a:ext uri="{FF2B5EF4-FFF2-40B4-BE49-F238E27FC236}">
                <a16:creationId xmlns:a16="http://schemas.microsoft.com/office/drawing/2014/main" id="{F572CA0D-3731-07B9-40AF-23E29F09CFF3}"/>
              </a:ext>
            </a:extLst>
          </p:cNvPr>
          <p:cNvSpPr/>
          <p:nvPr/>
        </p:nvSpPr>
        <p:spPr>
          <a:xfrm>
            <a:off x="2098858" y="2371070"/>
            <a:ext cx="4672285" cy="321586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26A99793-0876-9E86-5F2B-E2FA7CA832A3}"/>
              </a:ext>
            </a:extLst>
          </p:cNvPr>
          <p:cNvCxnSpPr>
            <a:cxnSpLocks/>
          </p:cNvCxnSpPr>
          <p:nvPr/>
        </p:nvCxnSpPr>
        <p:spPr bwMode="auto">
          <a:xfrm>
            <a:off x="0" y="3462171"/>
            <a:ext cx="9317421" cy="129948"/>
          </a:xfrm>
          <a:prstGeom prst="line">
            <a:avLst/>
          </a:prstGeom>
          <a:noFill/>
          <a:ln w="22225">
            <a:noFill/>
            <a:round/>
            <a:headEnd/>
            <a:tailEnd/>
          </a:ln>
          <a:extLst>
            <a:ext uri="{909E8E84-426E-40DD-AFC4-6F175D3DCCD1}">
              <a14:hiddenFill xmlns:a14="http://schemas.microsoft.com/office/drawing/2010/main">
                <a:noFill/>
              </a14:hiddenFill>
            </a:ext>
          </a:extLst>
        </p:spPr>
      </p:cxnSp>
      <p:pic>
        <p:nvPicPr>
          <p:cNvPr id="9" name="Picture 8">
            <a:extLst>
              <a:ext uri="{FF2B5EF4-FFF2-40B4-BE49-F238E27FC236}">
                <a16:creationId xmlns:a16="http://schemas.microsoft.com/office/drawing/2014/main" id="{A80187BE-ADA6-A0B2-1418-546E09C0B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143" y="2676519"/>
            <a:ext cx="3025528" cy="2696218"/>
          </a:xfrm>
          <a:prstGeom prst="rect">
            <a:avLst/>
          </a:prstGeom>
        </p:spPr>
      </p:pic>
      <p:pic>
        <p:nvPicPr>
          <p:cNvPr id="10" name="Picture 9">
            <a:extLst>
              <a:ext uri="{FF2B5EF4-FFF2-40B4-BE49-F238E27FC236}">
                <a16:creationId xmlns:a16="http://schemas.microsoft.com/office/drawing/2014/main" id="{D210B47C-C34E-E03F-AAEC-0F4184E3D90B}"/>
              </a:ext>
            </a:extLst>
          </p:cNvPr>
          <p:cNvPicPr>
            <a:picLocks noChangeAspect="1"/>
          </p:cNvPicPr>
          <p:nvPr/>
        </p:nvPicPr>
        <p:blipFill>
          <a:blip r:embed="rId3"/>
          <a:stretch>
            <a:fillRect/>
          </a:stretch>
        </p:blipFill>
        <p:spPr>
          <a:xfrm>
            <a:off x="2131409" y="2567360"/>
            <a:ext cx="6185447" cy="3376223"/>
          </a:xfrm>
          <a:prstGeom prst="rect">
            <a:avLst/>
          </a:prstGeom>
        </p:spPr>
      </p:pic>
      <p:sp>
        <p:nvSpPr>
          <p:cNvPr id="11" name="Rectangle 10">
            <a:extLst>
              <a:ext uri="{FF2B5EF4-FFF2-40B4-BE49-F238E27FC236}">
                <a16:creationId xmlns:a16="http://schemas.microsoft.com/office/drawing/2014/main" id="{3B5DBF34-B654-93F2-493C-B2A581BEABB0}"/>
              </a:ext>
            </a:extLst>
          </p:cNvPr>
          <p:cNvSpPr/>
          <p:nvPr/>
        </p:nvSpPr>
        <p:spPr>
          <a:xfrm>
            <a:off x="508001" y="0"/>
            <a:ext cx="11972596"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Symbolic Design Synthesis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CRAIDL -  a Declarative Probabilistic Programming </a:t>
            </a:r>
            <a:r>
              <a:rPr lang="en-US" sz="3600" dirty="0">
                <a:solidFill>
                  <a:prstClr val="black"/>
                </a:solidFill>
                <a:latin typeface="Calibri" panose="020F0502020204030204" pitchFamily="34" charset="0"/>
                <a:cs typeface="Calibri" panose="020F0502020204030204" pitchFamily="34" charset="0"/>
              </a:rPr>
              <a:t>L</a:t>
            </a:r>
            <a:r>
              <a:rPr kumimoji="0" lang="en-US" sz="36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anguage</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54CDD6A-CCA7-67F1-10B7-D1D357C4582C}"/>
              </a:ext>
            </a:extLst>
          </p:cNvPr>
          <p:cNvSpPr txBox="1"/>
          <p:nvPr/>
        </p:nvSpPr>
        <p:spPr>
          <a:xfrm>
            <a:off x="2545065" y="6499840"/>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973750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8F3DADC-B7FD-53FB-CB70-10B37473820F}"/>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D9789FF9-C03F-F7D9-B65E-35617C57D293}"/>
              </a:ext>
            </a:extLst>
          </p:cNvPr>
          <p:cNvSpPr>
            <a:spLocks noGrp="1"/>
          </p:cNvSpPr>
          <p:nvPr>
            <p:ph type="sldNum" sz="quarter" idx="12"/>
          </p:nvPr>
        </p:nvSpPr>
        <p:spPr/>
        <p:txBody>
          <a:bodyPr/>
          <a:lstStyle/>
          <a:p>
            <a:fld id="{A5BC2A5F-903D-4A5C-AC3E-9031D13319FA}" type="slidenum">
              <a:rPr lang="en-US" smtClean="0"/>
              <a:t>27</a:t>
            </a:fld>
            <a:endParaRPr lang="en-US"/>
          </a:p>
        </p:txBody>
      </p:sp>
      <p:cxnSp>
        <p:nvCxnSpPr>
          <p:cNvPr id="8" name="Straight Connector 7">
            <a:extLst>
              <a:ext uri="{FF2B5EF4-FFF2-40B4-BE49-F238E27FC236}">
                <a16:creationId xmlns:a16="http://schemas.microsoft.com/office/drawing/2014/main" id="{26A99793-0876-9E86-5F2B-E2FA7CA832A3}"/>
              </a:ext>
            </a:extLst>
          </p:cNvPr>
          <p:cNvCxnSpPr/>
          <p:nvPr/>
        </p:nvCxnSpPr>
        <p:spPr bwMode="auto">
          <a:xfrm>
            <a:off x="0" y="3462171"/>
            <a:ext cx="11765217" cy="0"/>
          </a:xfrm>
          <a:prstGeom prst="line">
            <a:avLst/>
          </a:prstGeom>
          <a:noFill/>
          <a:ln w="22225">
            <a:noFill/>
            <a:round/>
            <a:headEnd/>
            <a:tailEnd/>
          </a:ln>
          <a:extLst>
            <a:ext uri="{909E8E84-426E-40DD-AFC4-6F175D3DCCD1}">
              <a14:hiddenFill xmlns:a14="http://schemas.microsoft.com/office/drawing/2010/main">
                <a:noFill/>
              </a14:hiddenFill>
            </a:ext>
          </a:extLst>
        </p:spPr>
      </p:cxnSp>
      <p:sp>
        <p:nvSpPr>
          <p:cNvPr id="12" name="Title 11">
            <a:extLst>
              <a:ext uri="{FF2B5EF4-FFF2-40B4-BE49-F238E27FC236}">
                <a16:creationId xmlns:a16="http://schemas.microsoft.com/office/drawing/2014/main" id="{7996E5C1-6981-6BD6-BB3D-58229AF16597}"/>
              </a:ext>
            </a:extLst>
          </p:cNvPr>
          <p:cNvSpPr>
            <a:spLocks noGrp="1"/>
          </p:cNvSpPr>
          <p:nvPr>
            <p:ph type="title"/>
          </p:nvPr>
        </p:nvSpPr>
        <p:spPr>
          <a:xfrm>
            <a:off x="508001" y="41745"/>
            <a:ext cx="11311239" cy="609600"/>
          </a:xfrm>
        </p:spPr>
        <p:txBody>
          <a:bodyPr/>
          <a:lstStyle/>
          <a:p>
            <a:r>
              <a:rPr lang="en-US" dirty="0"/>
              <a:t>Symbolic Generator Using CRAIDL -  a Declarative Probabilistic Programming Language</a:t>
            </a:r>
          </a:p>
        </p:txBody>
      </p:sp>
      <p:pic>
        <p:nvPicPr>
          <p:cNvPr id="3" name="Picture 2">
            <a:extLst>
              <a:ext uri="{FF2B5EF4-FFF2-40B4-BE49-F238E27FC236}">
                <a16:creationId xmlns:a16="http://schemas.microsoft.com/office/drawing/2014/main" id="{C160A0F0-9737-8EFF-E574-C713B8EAD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871" y="1553457"/>
            <a:ext cx="6786536" cy="3817427"/>
          </a:xfrm>
          <a:prstGeom prst="rect">
            <a:avLst/>
          </a:prstGeom>
        </p:spPr>
      </p:pic>
      <p:pic>
        <p:nvPicPr>
          <p:cNvPr id="13" name="Picture 12">
            <a:extLst>
              <a:ext uri="{FF2B5EF4-FFF2-40B4-BE49-F238E27FC236}">
                <a16:creationId xmlns:a16="http://schemas.microsoft.com/office/drawing/2014/main" id="{6BBF7A5D-1760-E955-3EA0-A2F58AF33F9F}"/>
              </a:ext>
            </a:extLst>
          </p:cNvPr>
          <p:cNvPicPr>
            <a:picLocks noChangeAspect="1"/>
          </p:cNvPicPr>
          <p:nvPr/>
        </p:nvPicPr>
        <p:blipFill rotWithShape="1">
          <a:blip r:embed="rId3">
            <a:extLst>
              <a:ext uri="{28A0092B-C50C-407E-A947-70E740481C1C}">
                <a14:useLocalDpi xmlns:a14="http://schemas.microsoft.com/office/drawing/2010/main" val="0"/>
              </a:ext>
            </a:extLst>
          </a:blip>
          <a:srcRect r="77930" b="64570"/>
          <a:stretch/>
        </p:blipFill>
        <p:spPr>
          <a:xfrm>
            <a:off x="508001" y="884233"/>
            <a:ext cx="3275724" cy="2957944"/>
          </a:xfrm>
          <a:prstGeom prst="rect">
            <a:avLst/>
          </a:prstGeom>
        </p:spPr>
      </p:pic>
      <p:pic>
        <p:nvPicPr>
          <p:cNvPr id="5122" name="Picture 2">
            <a:extLst>
              <a:ext uri="{FF2B5EF4-FFF2-40B4-BE49-F238E27FC236}">
                <a16:creationId xmlns:a16="http://schemas.microsoft.com/office/drawing/2014/main" id="{0147694D-A6F7-E2A0-DEAC-2ED53E8D57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22" t="2315" r="8896" b="609"/>
          <a:stretch/>
        </p:blipFill>
        <p:spPr bwMode="auto">
          <a:xfrm>
            <a:off x="9002110" y="955989"/>
            <a:ext cx="2908220" cy="25585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E609572-3078-C4BA-A3BE-21024FD0562A}"/>
              </a:ext>
            </a:extLst>
          </p:cNvPr>
          <p:cNvSpPr txBox="1"/>
          <p:nvPr/>
        </p:nvSpPr>
        <p:spPr>
          <a:xfrm>
            <a:off x="508001" y="5817691"/>
            <a:ext cx="2480359" cy="523220"/>
          </a:xfrm>
          <a:prstGeom prst="rect">
            <a:avLst/>
          </a:prstGeom>
          <a:noFill/>
        </p:spPr>
        <p:txBody>
          <a:bodyPr wrap="none" rtlCol="0">
            <a:spAutoFit/>
          </a:bodyPr>
          <a:lstStyle/>
          <a:p>
            <a:r>
              <a:rPr lang="en-US" sz="2800" dirty="0" err="1"/>
              <a:t>Kv</a:t>
            </a:r>
            <a:r>
              <a:rPr lang="en-US" sz="2800" dirty="0"/>
              <a:t>, Kt, Km, </a:t>
            </a:r>
            <a:r>
              <a:rPr lang="en-US" sz="2800" dirty="0" err="1"/>
              <a:t>Ir</a:t>
            </a:r>
            <a:r>
              <a:rPr lang="en-US" sz="2800" dirty="0"/>
              <a:t> </a:t>
            </a:r>
          </a:p>
        </p:txBody>
      </p:sp>
      <p:sp>
        <p:nvSpPr>
          <p:cNvPr id="15" name="TextBox 14">
            <a:extLst>
              <a:ext uri="{FF2B5EF4-FFF2-40B4-BE49-F238E27FC236}">
                <a16:creationId xmlns:a16="http://schemas.microsoft.com/office/drawing/2014/main" id="{B9C9A8EE-D94E-891E-9DB5-6904C770D345}"/>
              </a:ext>
            </a:extLst>
          </p:cNvPr>
          <p:cNvSpPr txBox="1"/>
          <p:nvPr/>
        </p:nvSpPr>
        <p:spPr>
          <a:xfrm>
            <a:off x="8883006" y="3967712"/>
            <a:ext cx="3360151" cy="830997"/>
          </a:xfrm>
          <a:prstGeom prst="rect">
            <a:avLst/>
          </a:prstGeom>
          <a:noFill/>
        </p:spPr>
        <p:txBody>
          <a:bodyPr wrap="none" rtlCol="0">
            <a:spAutoFit/>
          </a:bodyPr>
          <a:lstStyle/>
          <a:p>
            <a:r>
              <a:rPr lang="en-US" sz="2400" dirty="0">
                <a:solidFill>
                  <a:srgbClr val="3333FF"/>
                </a:solidFill>
              </a:rPr>
              <a:t>Probability</a:t>
            </a:r>
            <a:r>
              <a:rPr lang="en-US" sz="2400" dirty="0"/>
              <a:t> Assigned to </a:t>
            </a:r>
          </a:p>
          <a:p>
            <a:r>
              <a:rPr lang="en-US" sz="2400" dirty="0"/>
              <a:t>Each Design Rule</a:t>
            </a:r>
          </a:p>
        </p:txBody>
      </p:sp>
      <p:sp>
        <p:nvSpPr>
          <p:cNvPr id="16" name="TextBox 15">
            <a:extLst>
              <a:ext uri="{FF2B5EF4-FFF2-40B4-BE49-F238E27FC236}">
                <a16:creationId xmlns:a16="http://schemas.microsoft.com/office/drawing/2014/main" id="{01A3ADA4-5D8C-3FFB-00BA-079CFB228956}"/>
              </a:ext>
            </a:extLst>
          </p:cNvPr>
          <p:cNvSpPr txBox="1"/>
          <p:nvPr/>
        </p:nvSpPr>
        <p:spPr>
          <a:xfrm>
            <a:off x="6832595" y="5624609"/>
            <a:ext cx="4558713" cy="830997"/>
          </a:xfrm>
          <a:prstGeom prst="rect">
            <a:avLst/>
          </a:prstGeom>
          <a:noFill/>
        </p:spPr>
        <p:txBody>
          <a:bodyPr wrap="square" rtlCol="0">
            <a:spAutoFit/>
          </a:bodyPr>
          <a:lstStyle/>
          <a:p>
            <a:r>
              <a:rPr lang="en-US" sz="2400" dirty="0"/>
              <a:t>Leaf Nodes have </a:t>
            </a:r>
            <a:r>
              <a:rPr lang="en-US" sz="2400" dirty="0">
                <a:solidFill>
                  <a:srgbClr val="3333FF"/>
                </a:solidFill>
              </a:rPr>
              <a:t>Attributes</a:t>
            </a:r>
            <a:r>
              <a:rPr lang="en-US" sz="2400" dirty="0"/>
              <a:t> that can be coupled</a:t>
            </a:r>
          </a:p>
        </p:txBody>
      </p:sp>
      <p:sp>
        <p:nvSpPr>
          <p:cNvPr id="17" name="TextBox 16">
            <a:extLst>
              <a:ext uri="{FF2B5EF4-FFF2-40B4-BE49-F238E27FC236}">
                <a16:creationId xmlns:a16="http://schemas.microsoft.com/office/drawing/2014/main" id="{B22238E5-BE5C-A361-A664-7DE4C173C9C4}"/>
              </a:ext>
            </a:extLst>
          </p:cNvPr>
          <p:cNvSpPr txBox="1"/>
          <p:nvPr/>
        </p:nvSpPr>
        <p:spPr>
          <a:xfrm>
            <a:off x="3245992" y="5778497"/>
            <a:ext cx="1987147" cy="523220"/>
          </a:xfrm>
          <a:prstGeom prst="rect">
            <a:avLst/>
          </a:prstGeom>
          <a:noFill/>
        </p:spPr>
        <p:txBody>
          <a:bodyPr wrap="none" rtlCol="0">
            <a:spAutoFit/>
          </a:bodyPr>
          <a:lstStyle/>
          <a:p>
            <a:r>
              <a:rPr lang="en-US" sz="2800" dirty="0"/>
              <a:t>Diam, Pitch</a:t>
            </a:r>
          </a:p>
        </p:txBody>
      </p:sp>
      <p:sp>
        <p:nvSpPr>
          <p:cNvPr id="18" name="Trapezoid 17">
            <a:extLst>
              <a:ext uri="{FF2B5EF4-FFF2-40B4-BE49-F238E27FC236}">
                <a16:creationId xmlns:a16="http://schemas.microsoft.com/office/drawing/2014/main" id="{CBB51DA6-373E-2EDC-7B36-7D75E59B6626}"/>
              </a:ext>
            </a:extLst>
          </p:cNvPr>
          <p:cNvSpPr/>
          <p:nvPr/>
        </p:nvSpPr>
        <p:spPr>
          <a:xfrm>
            <a:off x="508001" y="5370883"/>
            <a:ext cx="2362288" cy="977476"/>
          </a:xfrm>
          <a:prstGeom prst="trapezoid">
            <a:avLst/>
          </a:prstGeom>
          <a:solidFill>
            <a:schemeClr val="bg1">
              <a:lumMod val="85000"/>
              <a:alpha val="3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rapezoid 18">
            <a:extLst>
              <a:ext uri="{FF2B5EF4-FFF2-40B4-BE49-F238E27FC236}">
                <a16:creationId xmlns:a16="http://schemas.microsoft.com/office/drawing/2014/main" id="{5663395F-9AB4-DD9D-BD68-25A9A7FDDE91}"/>
              </a:ext>
            </a:extLst>
          </p:cNvPr>
          <p:cNvSpPr/>
          <p:nvPr/>
        </p:nvSpPr>
        <p:spPr>
          <a:xfrm>
            <a:off x="3139086" y="5370883"/>
            <a:ext cx="2094053" cy="977476"/>
          </a:xfrm>
          <a:prstGeom prst="trapezoid">
            <a:avLst/>
          </a:prstGeom>
          <a:solidFill>
            <a:schemeClr val="bg1">
              <a:lumMod val="85000"/>
              <a:alpha val="3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a:extLst>
              <a:ext uri="{FF2B5EF4-FFF2-40B4-BE49-F238E27FC236}">
                <a16:creationId xmlns:a16="http://schemas.microsoft.com/office/drawing/2014/main" id="{B1664F52-2292-C116-8BEC-0EA643B5CE66}"/>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154501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8F3DADC-B7FD-53FB-CB70-10B37473820F}"/>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D9789FF9-C03F-F7D9-B65E-35617C57D293}"/>
              </a:ext>
            </a:extLst>
          </p:cNvPr>
          <p:cNvSpPr>
            <a:spLocks noGrp="1"/>
          </p:cNvSpPr>
          <p:nvPr>
            <p:ph type="sldNum" sz="quarter" idx="12"/>
          </p:nvPr>
        </p:nvSpPr>
        <p:spPr/>
        <p:txBody>
          <a:bodyPr/>
          <a:lstStyle/>
          <a:p>
            <a:fld id="{A5BC2A5F-903D-4A5C-AC3E-9031D13319FA}" type="slidenum">
              <a:rPr lang="en-US" smtClean="0"/>
              <a:t>28</a:t>
            </a:fld>
            <a:endParaRPr lang="en-US"/>
          </a:p>
        </p:txBody>
      </p:sp>
      <p:cxnSp>
        <p:nvCxnSpPr>
          <p:cNvPr id="8" name="Straight Connector 7">
            <a:extLst>
              <a:ext uri="{FF2B5EF4-FFF2-40B4-BE49-F238E27FC236}">
                <a16:creationId xmlns:a16="http://schemas.microsoft.com/office/drawing/2014/main" id="{26A99793-0876-9E86-5F2B-E2FA7CA832A3}"/>
              </a:ext>
            </a:extLst>
          </p:cNvPr>
          <p:cNvCxnSpPr/>
          <p:nvPr/>
        </p:nvCxnSpPr>
        <p:spPr bwMode="auto">
          <a:xfrm>
            <a:off x="0" y="3462171"/>
            <a:ext cx="11765217" cy="0"/>
          </a:xfrm>
          <a:prstGeom prst="line">
            <a:avLst/>
          </a:prstGeom>
          <a:noFill/>
          <a:ln w="22225">
            <a:noFill/>
            <a:round/>
            <a:headEnd/>
            <a:tailEnd/>
          </a:ln>
          <a:extLst>
            <a:ext uri="{909E8E84-426E-40DD-AFC4-6F175D3DCCD1}">
              <a14:hiddenFill xmlns:a14="http://schemas.microsoft.com/office/drawing/2010/main">
                <a:noFill/>
              </a14:hiddenFill>
            </a:ext>
          </a:extLst>
        </p:spPr>
      </p:cxnSp>
      <p:sp>
        <p:nvSpPr>
          <p:cNvPr id="12" name="Title 11">
            <a:extLst>
              <a:ext uri="{FF2B5EF4-FFF2-40B4-BE49-F238E27FC236}">
                <a16:creationId xmlns:a16="http://schemas.microsoft.com/office/drawing/2014/main" id="{7996E5C1-6981-6BD6-BB3D-58229AF16597}"/>
              </a:ext>
            </a:extLst>
          </p:cNvPr>
          <p:cNvSpPr>
            <a:spLocks noGrp="1"/>
          </p:cNvSpPr>
          <p:nvPr>
            <p:ph type="title"/>
          </p:nvPr>
        </p:nvSpPr>
        <p:spPr>
          <a:xfrm>
            <a:off x="508001" y="41745"/>
            <a:ext cx="11311239" cy="609600"/>
          </a:xfrm>
        </p:spPr>
        <p:txBody>
          <a:bodyPr/>
          <a:lstStyle/>
          <a:p>
            <a:r>
              <a:rPr lang="en-US" dirty="0"/>
              <a:t>Symbolic Generator Using CRAIDL -  a Declarative Probabilistic Programming Language</a:t>
            </a:r>
          </a:p>
        </p:txBody>
      </p:sp>
      <p:pic>
        <p:nvPicPr>
          <p:cNvPr id="9" name="Picture 8">
            <a:extLst>
              <a:ext uri="{FF2B5EF4-FFF2-40B4-BE49-F238E27FC236}">
                <a16:creationId xmlns:a16="http://schemas.microsoft.com/office/drawing/2014/main" id="{DFCAB70F-792B-7A11-D24A-7B9D294AE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959" y="1486471"/>
            <a:ext cx="8102081" cy="5212780"/>
          </a:xfrm>
          <a:prstGeom prst="rect">
            <a:avLst/>
          </a:prstGeom>
        </p:spPr>
      </p:pic>
      <p:sp>
        <p:nvSpPr>
          <p:cNvPr id="2" name="TextBox 1">
            <a:extLst>
              <a:ext uri="{FF2B5EF4-FFF2-40B4-BE49-F238E27FC236}">
                <a16:creationId xmlns:a16="http://schemas.microsoft.com/office/drawing/2014/main" id="{6F58C3E3-AA8A-396E-4729-E55AE5DA91C5}"/>
              </a:ext>
            </a:extLst>
          </p:cNvPr>
          <p:cNvSpPr txBox="1"/>
          <p:nvPr/>
        </p:nvSpPr>
        <p:spPr>
          <a:xfrm>
            <a:off x="3168869" y="919211"/>
            <a:ext cx="6662861" cy="523220"/>
          </a:xfrm>
          <a:prstGeom prst="rect">
            <a:avLst/>
          </a:prstGeom>
          <a:noFill/>
        </p:spPr>
        <p:txBody>
          <a:bodyPr wrap="square">
            <a:spAutoFit/>
          </a:bodyPr>
          <a:lstStyle/>
          <a:p>
            <a:r>
              <a:rPr lang="en-US" sz="2800" dirty="0"/>
              <a:t>Map leaf nodes to corpus components</a:t>
            </a:r>
          </a:p>
        </p:txBody>
      </p:sp>
      <p:sp>
        <p:nvSpPr>
          <p:cNvPr id="3" name="TextBox 2">
            <a:extLst>
              <a:ext uri="{FF2B5EF4-FFF2-40B4-BE49-F238E27FC236}">
                <a16:creationId xmlns:a16="http://schemas.microsoft.com/office/drawing/2014/main" id="{DCD68067-1E68-EC07-0CD5-2B2336AA939D}"/>
              </a:ext>
            </a:extLst>
          </p:cNvPr>
          <p:cNvSpPr txBox="1"/>
          <p:nvPr/>
        </p:nvSpPr>
        <p:spPr>
          <a:xfrm>
            <a:off x="2529142" y="660458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35036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8F3DADC-B7FD-53FB-CB70-10B37473820F}"/>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D9789FF9-C03F-F7D9-B65E-35617C57D293}"/>
              </a:ext>
            </a:extLst>
          </p:cNvPr>
          <p:cNvSpPr>
            <a:spLocks noGrp="1"/>
          </p:cNvSpPr>
          <p:nvPr>
            <p:ph type="sldNum" sz="quarter" idx="12"/>
          </p:nvPr>
        </p:nvSpPr>
        <p:spPr/>
        <p:txBody>
          <a:bodyPr/>
          <a:lstStyle/>
          <a:p>
            <a:fld id="{A5BC2A5F-903D-4A5C-AC3E-9031D13319FA}" type="slidenum">
              <a:rPr lang="en-US" smtClean="0"/>
              <a:t>29</a:t>
            </a:fld>
            <a:endParaRPr lang="en-US"/>
          </a:p>
        </p:txBody>
      </p:sp>
      <p:sp>
        <p:nvSpPr>
          <p:cNvPr id="12" name="Title 11">
            <a:extLst>
              <a:ext uri="{FF2B5EF4-FFF2-40B4-BE49-F238E27FC236}">
                <a16:creationId xmlns:a16="http://schemas.microsoft.com/office/drawing/2014/main" id="{7996E5C1-6981-6BD6-BB3D-58229AF16597}"/>
              </a:ext>
            </a:extLst>
          </p:cNvPr>
          <p:cNvSpPr>
            <a:spLocks noGrp="1"/>
          </p:cNvSpPr>
          <p:nvPr>
            <p:ph type="title"/>
          </p:nvPr>
        </p:nvSpPr>
        <p:spPr>
          <a:xfrm>
            <a:off x="508001" y="41745"/>
            <a:ext cx="11311239" cy="609600"/>
          </a:xfrm>
        </p:spPr>
        <p:txBody>
          <a:bodyPr/>
          <a:lstStyle/>
          <a:p>
            <a:r>
              <a:rPr lang="en-US" dirty="0"/>
              <a:t>Symbolic Generator Using CRAIDL -  a Declarative Probabilistic Programming Language</a:t>
            </a:r>
          </a:p>
        </p:txBody>
      </p:sp>
      <p:pic>
        <p:nvPicPr>
          <p:cNvPr id="4" name="Picture 3">
            <a:extLst>
              <a:ext uri="{FF2B5EF4-FFF2-40B4-BE49-F238E27FC236}">
                <a16:creationId xmlns:a16="http://schemas.microsoft.com/office/drawing/2014/main" id="{64CEF73A-E00F-9221-4CB2-095B4AF7F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504" y="905416"/>
            <a:ext cx="2944076" cy="2783715"/>
          </a:xfrm>
          <a:prstGeom prst="rect">
            <a:avLst/>
          </a:prstGeom>
        </p:spPr>
      </p:pic>
      <p:pic>
        <p:nvPicPr>
          <p:cNvPr id="8" name="Picture 7">
            <a:extLst>
              <a:ext uri="{FF2B5EF4-FFF2-40B4-BE49-F238E27FC236}">
                <a16:creationId xmlns:a16="http://schemas.microsoft.com/office/drawing/2014/main" id="{998C6F3D-9423-4DF9-2310-012C7C431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300" y="3766311"/>
            <a:ext cx="3016483" cy="2783715"/>
          </a:xfrm>
          <a:prstGeom prst="rect">
            <a:avLst/>
          </a:prstGeom>
        </p:spPr>
      </p:pic>
      <p:pic>
        <p:nvPicPr>
          <p:cNvPr id="3" name="Picture 2">
            <a:extLst>
              <a:ext uri="{FF2B5EF4-FFF2-40B4-BE49-F238E27FC236}">
                <a16:creationId xmlns:a16="http://schemas.microsoft.com/office/drawing/2014/main" id="{096A8D8C-4F80-9598-0192-53E85476F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32" y="1506368"/>
            <a:ext cx="6665111" cy="4519886"/>
          </a:xfrm>
          <a:prstGeom prst="rect">
            <a:avLst/>
          </a:prstGeom>
        </p:spPr>
      </p:pic>
      <p:sp>
        <p:nvSpPr>
          <p:cNvPr id="2" name="TextBox 1">
            <a:extLst>
              <a:ext uri="{FF2B5EF4-FFF2-40B4-BE49-F238E27FC236}">
                <a16:creationId xmlns:a16="http://schemas.microsoft.com/office/drawing/2014/main" id="{734D1655-2F20-C4D7-0A9D-2BE8731688D6}"/>
              </a:ext>
            </a:extLst>
          </p:cNvPr>
          <p:cNvSpPr txBox="1"/>
          <p:nvPr/>
        </p:nvSpPr>
        <p:spPr>
          <a:xfrm>
            <a:off x="2341865" y="6550026"/>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4174802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9BF83-6D17-2B84-40CE-ACA26C2A3969}"/>
              </a:ext>
            </a:extLst>
          </p:cNvPr>
          <p:cNvSpPr>
            <a:spLocks noGrp="1"/>
          </p:cNvSpPr>
          <p:nvPr>
            <p:ph type="title"/>
          </p:nvPr>
        </p:nvSpPr>
        <p:spPr>
          <a:xfrm>
            <a:off x="508001" y="105853"/>
            <a:ext cx="11527755" cy="609600"/>
          </a:xfrm>
        </p:spPr>
        <p:txBody>
          <a:bodyPr/>
          <a:lstStyle/>
          <a:p>
            <a:r>
              <a:rPr lang="en-US" sz="3000" dirty="0"/>
              <a:t>Key Challenges in CPS Design and Desiderata of an AI Co-Designer</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CE208F52-FA1D-CD16-8C42-5E9EEC90C19E}"/>
                  </a:ext>
                </a:extLst>
              </p:cNvPr>
              <p:cNvGraphicFramePr>
                <a:graphicFrameLocks noChangeAspect="1"/>
              </p:cNvGraphicFramePr>
              <p:nvPr>
                <p:extLst>
                  <p:ext uri="{D42A27DB-BD31-4B8C-83A1-F6EECF244321}">
                    <p14:modId xmlns:p14="http://schemas.microsoft.com/office/powerpoint/2010/main" val="2325947919"/>
                  </p:ext>
                </p:extLst>
              </p:nvPr>
            </p:nvGraphicFramePr>
            <p:xfrm>
              <a:off x="-29336" y="882869"/>
              <a:ext cx="12065092" cy="5738648"/>
            </p:xfrm>
            <a:graphic>
              <a:graphicData uri="http://schemas.microsoft.com/office/powerpoint/2016/summaryzoom">
                <psuz:summaryZm>
                  <psuz:summaryZmObj sectionId="{85E6BA5F-5A33-8D4D-A1F1-75A018EB021C}" offsetFactorX="-6525" offsetFactorY="-1221">
                    <psuz:zmPr id="{B3E83CF0-4E1B-8C49-BE7E-402D6C87421D}" transitionDur="1000">
                      <p166:blipFill xmlns:p166="http://schemas.microsoft.com/office/powerpoint/2016/6/main">
                        <a:blip r:embed="rId2"/>
                        <a:stretch>
                          <a:fillRect/>
                        </a:stretch>
                      </p166:blipFill>
                      <p166:spPr xmlns:p166="http://schemas.microsoft.com/office/powerpoint/2016/6/main">
                        <a:xfrm>
                          <a:off x="1055991" y="169321"/>
                          <a:ext cx="4590918" cy="2582392"/>
                        </a:xfrm>
                        <a:prstGeom prst="rect">
                          <a:avLst/>
                        </a:prstGeom>
                        <a:ln w="3175">
                          <a:solidFill>
                            <a:prstClr val="ltGray"/>
                          </a:solidFill>
                        </a:ln>
                      </p166:spPr>
                    </psuz:zmPr>
                  </psuz:summaryZmObj>
                  <psuz:summaryZmObj sectionId="{0BE6CEE7-6A34-B249-A53A-9A4521D8C3AC}" offsetFactorX="20948" offsetFactorY="-611">
                    <psuz:zmPr id="{2ECBCBDE-AC03-DD41-AA86-AEE5CCC59D4E}" transitionDur="1000">
                      <p166:blipFill xmlns:p166="http://schemas.microsoft.com/office/powerpoint/2016/6/main">
                        <a:blip r:embed="rId3"/>
                        <a:stretch>
                          <a:fillRect/>
                        </a:stretch>
                      </p166:blipFill>
                      <p166:spPr xmlns:p166="http://schemas.microsoft.com/office/powerpoint/2016/6/main">
                        <a:xfrm>
                          <a:off x="7080331" y="185074"/>
                          <a:ext cx="4590918" cy="2582392"/>
                        </a:xfrm>
                        <a:prstGeom prst="rect">
                          <a:avLst/>
                        </a:prstGeom>
                        <a:ln w="3175">
                          <a:solidFill>
                            <a:prstClr val="ltGray"/>
                          </a:solidFill>
                        </a:ln>
                      </p166:spPr>
                    </psuz:zmPr>
                  </psuz:summaryZmObj>
                  <psuz:summaryZmObj sectionId="{EFDFD249-4B5D-1842-964F-0A22BCF1FF3D}" offsetFactorX="48077" offsetFactorY="1221">
                    <psuz:zmPr id="{F2BB6696-697D-1840-A788-F1CC30AA76ED}" transitionDur="1000">
                      <p166:blipFill xmlns:p166="http://schemas.microsoft.com/office/powerpoint/2016/6/main">
                        <a:blip r:embed="rId4"/>
                        <a:stretch>
                          <a:fillRect/>
                        </a:stretch>
                      </p166:blipFill>
                      <p166:spPr xmlns:p166="http://schemas.microsoft.com/office/powerpoint/2016/6/main">
                        <a:xfrm>
                          <a:off x="3562724" y="2986934"/>
                          <a:ext cx="4590918" cy="2582392"/>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CE208F52-FA1D-CD16-8C42-5E9EEC90C19E}"/>
                  </a:ext>
                </a:extLst>
              </p:cNvPr>
              <p:cNvGrpSpPr>
                <a:grpSpLocks noGrp="1" noUngrp="1" noRot="1" noChangeAspect="1" noMove="1" noResize="1"/>
              </p:cNvGrpSpPr>
              <p:nvPr/>
            </p:nvGrpSpPr>
            <p:grpSpPr>
              <a:xfrm>
                <a:off x="-29336" y="882869"/>
                <a:ext cx="12065092" cy="5738648"/>
                <a:chOff x="-29336" y="882869"/>
                <a:chExt cx="12065092" cy="5738648"/>
              </a:xfrm>
            </p:grpSpPr>
            <p:pic>
              <p:nvPicPr>
                <p:cNvPr id="3" name="Picture 3">
                  <a:hlinkClick r:id="rId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026655" y="1052190"/>
                  <a:ext cx="4590918" cy="2582392"/>
                </a:xfrm>
                <a:prstGeom prst="rect">
                  <a:avLst/>
                </a:prstGeom>
                <a:ln w="3175">
                  <a:solidFill>
                    <a:prstClr val="ltGray"/>
                  </a:solidFill>
                </a:ln>
              </p:spPr>
            </p:pic>
            <p:pic>
              <p:nvPicPr>
                <p:cNvPr id="4" name="Picture 4">
                  <a:hlinkClick r:id="rId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7050995" y="1067943"/>
                  <a:ext cx="4590918" cy="2582392"/>
                </a:xfrm>
                <a:prstGeom prst="rect">
                  <a:avLst/>
                </a:prstGeom>
                <a:ln w="3175">
                  <a:solidFill>
                    <a:prstClr val="ltGray"/>
                  </a:solidFill>
                </a:ln>
              </p:spPr>
            </p:pic>
            <p:pic>
              <p:nvPicPr>
                <p:cNvPr id="6" name="Picture 6">
                  <a:hlinkClick r:id="rId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3388" y="3869803"/>
                  <a:ext cx="4590918" cy="2582392"/>
                </a:xfrm>
                <a:prstGeom prst="rect">
                  <a:avLst/>
                </a:prstGeom>
                <a:ln w="3175">
                  <a:solidFill>
                    <a:prstClr val="ltGray"/>
                  </a:solidFill>
                </a:ln>
              </p:spPr>
            </p:pic>
          </p:grpSp>
        </mc:Fallback>
      </mc:AlternateContent>
      <p:sp>
        <p:nvSpPr>
          <p:cNvPr id="7" name="TextBox 6">
            <a:extLst>
              <a:ext uri="{FF2B5EF4-FFF2-40B4-BE49-F238E27FC236}">
                <a16:creationId xmlns:a16="http://schemas.microsoft.com/office/drawing/2014/main" id="{3FE8A77E-C0AF-6A7E-3ADE-043F6DD30A72}"/>
              </a:ext>
            </a:extLst>
          </p:cNvPr>
          <p:cNvSpPr txBox="1"/>
          <p:nvPr/>
        </p:nvSpPr>
        <p:spPr>
          <a:xfrm>
            <a:off x="2651124" y="6506729"/>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429312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8F3DADC-B7FD-53FB-CB70-10B37473820F}"/>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D9789FF9-C03F-F7D9-B65E-35617C57D293}"/>
              </a:ext>
            </a:extLst>
          </p:cNvPr>
          <p:cNvSpPr>
            <a:spLocks noGrp="1"/>
          </p:cNvSpPr>
          <p:nvPr>
            <p:ph type="sldNum" sz="quarter" idx="12"/>
          </p:nvPr>
        </p:nvSpPr>
        <p:spPr/>
        <p:txBody>
          <a:bodyPr/>
          <a:lstStyle/>
          <a:p>
            <a:fld id="{A5BC2A5F-903D-4A5C-AC3E-9031D13319FA}" type="slidenum">
              <a:rPr lang="en-US" smtClean="0"/>
              <a:t>30</a:t>
            </a:fld>
            <a:endParaRPr lang="en-US"/>
          </a:p>
        </p:txBody>
      </p:sp>
      <p:sp>
        <p:nvSpPr>
          <p:cNvPr id="12" name="Title 11">
            <a:extLst>
              <a:ext uri="{FF2B5EF4-FFF2-40B4-BE49-F238E27FC236}">
                <a16:creationId xmlns:a16="http://schemas.microsoft.com/office/drawing/2014/main" id="{7996E5C1-6981-6BD6-BB3D-58229AF16597}"/>
              </a:ext>
            </a:extLst>
          </p:cNvPr>
          <p:cNvSpPr>
            <a:spLocks noGrp="1"/>
          </p:cNvSpPr>
          <p:nvPr>
            <p:ph type="title"/>
          </p:nvPr>
        </p:nvSpPr>
        <p:spPr>
          <a:xfrm>
            <a:off x="508001" y="41745"/>
            <a:ext cx="11311239" cy="609600"/>
          </a:xfrm>
        </p:spPr>
        <p:txBody>
          <a:bodyPr/>
          <a:lstStyle/>
          <a:p>
            <a:r>
              <a:rPr lang="en-US" dirty="0"/>
              <a:t>Symbolic Generator Using CRAIDL -  a Declarative Probabilistic Programming Language</a:t>
            </a:r>
          </a:p>
        </p:txBody>
      </p:sp>
      <p:pic>
        <p:nvPicPr>
          <p:cNvPr id="4" name="Picture 3">
            <a:extLst>
              <a:ext uri="{FF2B5EF4-FFF2-40B4-BE49-F238E27FC236}">
                <a16:creationId xmlns:a16="http://schemas.microsoft.com/office/drawing/2014/main" id="{64CEF73A-E00F-9221-4CB2-095B4AF7F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504" y="905416"/>
            <a:ext cx="2944076" cy="2783715"/>
          </a:xfrm>
          <a:prstGeom prst="rect">
            <a:avLst/>
          </a:prstGeom>
        </p:spPr>
      </p:pic>
      <p:pic>
        <p:nvPicPr>
          <p:cNvPr id="8" name="Picture 7">
            <a:extLst>
              <a:ext uri="{FF2B5EF4-FFF2-40B4-BE49-F238E27FC236}">
                <a16:creationId xmlns:a16="http://schemas.microsoft.com/office/drawing/2014/main" id="{998C6F3D-9423-4DF9-2310-012C7C431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300" y="3766311"/>
            <a:ext cx="3016483" cy="2783715"/>
          </a:xfrm>
          <a:prstGeom prst="rect">
            <a:avLst/>
          </a:prstGeom>
        </p:spPr>
      </p:pic>
      <p:pic>
        <p:nvPicPr>
          <p:cNvPr id="3" name="Picture 2">
            <a:extLst>
              <a:ext uri="{FF2B5EF4-FFF2-40B4-BE49-F238E27FC236}">
                <a16:creationId xmlns:a16="http://schemas.microsoft.com/office/drawing/2014/main" id="{3D4B8242-0A73-40E4-49B3-2C427808C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808" y="1158112"/>
            <a:ext cx="5767325" cy="5439103"/>
          </a:xfrm>
          <a:prstGeom prst="rect">
            <a:avLst/>
          </a:prstGeom>
        </p:spPr>
      </p:pic>
      <p:sp>
        <p:nvSpPr>
          <p:cNvPr id="2" name="TextBox 1">
            <a:extLst>
              <a:ext uri="{FF2B5EF4-FFF2-40B4-BE49-F238E27FC236}">
                <a16:creationId xmlns:a16="http://schemas.microsoft.com/office/drawing/2014/main" id="{91D8EDA2-34F2-01B3-4CFC-90CEE5E741EB}"/>
              </a:ext>
            </a:extLst>
          </p:cNvPr>
          <p:cNvSpPr txBox="1"/>
          <p:nvPr/>
        </p:nvSpPr>
        <p:spPr>
          <a:xfrm>
            <a:off x="2545065" y="6577163"/>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68094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8F3DADC-B7FD-53FB-CB70-10B37473820F}"/>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D9789FF9-C03F-F7D9-B65E-35617C57D293}"/>
              </a:ext>
            </a:extLst>
          </p:cNvPr>
          <p:cNvSpPr>
            <a:spLocks noGrp="1"/>
          </p:cNvSpPr>
          <p:nvPr>
            <p:ph type="sldNum" sz="quarter" idx="12"/>
          </p:nvPr>
        </p:nvSpPr>
        <p:spPr/>
        <p:txBody>
          <a:bodyPr/>
          <a:lstStyle/>
          <a:p>
            <a:fld id="{A5BC2A5F-903D-4A5C-AC3E-9031D13319FA}" type="slidenum">
              <a:rPr lang="en-US" smtClean="0"/>
              <a:t>31</a:t>
            </a:fld>
            <a:endParaRPr lang="en-US"/>
          </a:p>
        </p:txBody>
      </p:sp>
      <p:sp>
        <p:nvSpPr>
          <p:cNvPr id="12" name="Title 11">
            <a:extLst>
              <a:ext uri="{FF2B5EF4-FFF2-40B4-BE49-F238E27FC236}">
                <a16:creationId xmlns:a16="http://schemas.microsoft.com/office/drawing/2014/main" id="{7996E5C1-6981-6BD6-BB3D-58229AF16597}"/>
              </a:ext>
            </a:extLst>
          </p:cNvPr>
          <p:cNvSpPr>
            <a:spLocks noGrp="1"/>
          </p:cNvSpPr>
          <p:nvPr>
            <p:ph type="title"/>
          </p:nvPr>
        </p:nvSpPr>
        <p:spPr>
          <a:xfrm>
            <a:off x="508001" y="41745"/>
            <a:ext cx="11311239" cy="609600"/>
          </a:xfrm>
        </p:spPr>
        <p:txBody>
          <a:bodyPr/>
          <a:lstStyle/>
          <a:p>
            <a:r>
              <a:rPr lang="en-US" dirty="0"/>
              <a:t>Symbolic Generator Using CRAIDL -  a Declarative Probabilistic Programming Language</a:t>
            </a:r>
          </a:p>
        </p:txBody>
      </p:sp>
      <p:pic>
        <p:nvPicPr>
          <p:cNvPr id="4" name="Picture 3">
            <a:extLst>
              <a:ext uri="{FF2B5EF4-FFF2-40B4-BE49-F238E27FC236}">
                <a16:creationId xmlns:a16="http://schemas.microsoft.com/office/drawing/2014/main" id="{64CEF73A-E00F-9221-4CB2-095B4AF7F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504" y="905416"/>
            <a:ext cx="2944076" cy="2783715"/>
          </a:xfrm>
          <a:prstGeom prst="rect">
            <a:avLst/>
          </a:prstGeom>
        </p:spPr>
      </p:pic>
      <p:pic>
        <p:nvPicPr>
          <p:cNvPr id="8" name="Picture 7">
            <a:extLst>
              <a:ext uri="{FF2B5EF4-FFF2-40B4-BE49-F238E27FC236}">
                <a16:creationId xmlns:a16="http://schemas.microsoft.com/office/drawing/2014/main" id="{998C6F3D-9423-4DF9-2310-012C7C431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300" y="3766311"/>
            <a:ext cx="3016483" cy="2783715"/>
          </a:xfrm>
          <a:prstGeom prst="rect">
            <a:avLst/>
          </a:prstGeom>
        </p:spPr>
      </p:pic>
      <p:pic>
        <p:nvPicPr>
          <p:cNvPr id="3" name="Picture 2">
            <a:extLst>
              <a:ext uri="{FF2B5EF4-FFF2-40B4-BE49-F238E27FC236}">
                <a16:creationId xmlns:a16="http://schemas.microsoft.com/office/drawing/2014/main" id="{61A12256-F80D-9718-7395-C30138065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226" y="1212297"/>
            <a:ext cx="4761412" cy="5108028"/>
          </a:xfrm>
          <a:prstGeom prst="rect">
            <a:avLst/>
          </a:prstGeom>
        </p:spPr>
      </p:pic>
      <p:sp>
        <p:nvSpPr>
          <p:cNvPr id="2" name="TextBox 1">
            <a:extLst>
              <a:ext uri="{FF2B5EF4-FFF2-40B4-BE49-F238E27FC236}">
                <a16:creationId xmlns:a16="http://schemas.microsoft.com/office/drawing/2014/main" id="{EB54E7EA-DFDB-A6DD-7520-DF520AC80A07}"/>
              </a:ext>
            </a:extLst>
          </p:cNvPr>
          <p:cNvSpPr txBox="1"/>
          <p:nvPr/>
        </p:nvSpPr>
        <p:spPr>
          <a:xfrm>
            <a:off x="2545065" y="6529974"/>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589204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8F3DADC-B7FD-53FB-CB70-10B37473820F}"/>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D9789FF9-C03F-F7D9-B65E-35617C57D293}"/>
              </a:ext>
            </a:extLst>
          </p:cNvPr>
          <p:cNvSpPr>
            <a:spLocks noGrp="1"/>
          </p:cNvSpPr>
          <p:nvPr>
            <p:ph type="sldNum" sz="quarter" idx="12"/>
          </p:nvPr>
        </p:nvSpPr>
        <p:spPr/>
        <p:txBody>
          <a:bodyPr/>
          <a:lstStyle/>
          <a:p>
            <a:fld id="{A5BC2A5F-903D-4A5C-AC3E-9031D13319FA}" type="slidenum">
              <a:rPr lang="en-US" smtClean="0"/>
              <a:t>32</a:t>
            </a:fld>
            <a:endParaRPr lang="en-US"/>
          </a:p>
        </p:txBody>
      </p:sp>
      <p:sp>
        <p:nvSpPr>
          <p:cNvPr id="12" name="Title 11">
            <a:extLst>
              <a:ext uri="{FF2B5EF4-FFF2-40B4-BE49-F238E27FC236}">
                <a16:creationId xmlns:a16="http://schemas.microsoft.com/office/drawing/2014/main" id="{7996E5C1-6981-6BD6-BB3D-58229AF16597}"/>
              </a:ext>
            </a:extLst>
          </p:cNvPr>
          <p:cNvSpPr>
            <a:spLocks noGrp="1"/>
          </p:cNvSpPr>
          <p:nvPr>
            <p:ph type="title"/>
          </p:nvPr>
        </p:nvSpPr>
        <p:spPr>
          <a:xfrm>
            <a:off x="508001" y="41745"/>
            <a:ext cx="11311239" cy="609600"/>
          </a:xfrm>
        </p:spPr>
        <p:txBody>
          <a:bodyPr/>
          <a:lstStyle/>
          <a:p>
            <a:r>
              <a:rPr lang="en-US" dirty="0"/>
              <a:t>Symbolic Generator Using CRAIDL -  a Declarative Probabilistic Programming Language</a:t>
            </a:r>
          </a:p>
        </p:txBody>
      </p:sp>
      <p:pic>
        <p:nvPicPr>
          <p:cNvPr id="4" name="Picture 3">
            <a:extLst>
              <a:ext uri="{FF2B5EF4-FFF2-40B4-BE49-F238E27FC236}">
                <a16:creationId xmlns:a16="http://schemas.microsoft.com/office/drawing/2014/main" id="{64CEF73A-E00F-9221-4CB2-095B4AF7F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504" y="905416"/>
            <a:ext cx="2944076" cy="2783715"/>
          </a:xfrm>
          <a:prstGeom prst="rect">
            <a:avLst/>
          </a:prstGeom>
        </p:spPr>
      </p:pic>
      <p:pic>
        <p:nvPicPr>
          <p:cNvPr id="8" name="Picture 7">
            <a:extLst>
              <a:ext uri="{FF2B5EF4-FFF2-40B4-BE49-F238E27FC236}">
                <a16:creationId xmlns:a16="http://schemas.microsoft.com/office/drawing/2014/main" id="{998C6F3D-9423-4DF9-2310-012C7C431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300" y="3766311"/>
            <a:ext cx="3016483" cy="2783715"/>
          </a:xfrm>
          <a:prstGeom prst="rect">
            <a:avLst/>
          </a:prstGeom>
        </p:spPr>
      </p:pic>
      <p:pic>
        <p:nvPicPr>
          <p:cNvPr id="3" name="Picture 2">
            <a:extLst>
              <a:ext uri="{FF2B5EF4-FFF2-40B4-BE49-F238E27FC236}">
                <a16:creationId xmlns:a16="http://schemas.microsoft.com/office/drawing/2014/main" id="{509034DC-AC2B-996C-F873-798404590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028" y="1320692"/>
            <a:ext cx="4875156" cy="5229334"/>
          </a:xfrm>
          <a:prstGeom prst="rect">
            <a:avLst/>
          </a:prstGeom>
        </p:spPr>
      </p:pic>
      <p:sp>
        <p:nvSpPr>
          <p:cNvPr id="2" name="TextBox 1">
            <a:extLst>
              <a:ext uri="{FF2B5EF4-FFF2-40B4-BE49-F238E27FC236}">
                <a16:creationId xmlns:a16="http://schemas.microsoft.com/office/drawing/2014/main" id="{FC18F808-74A4-B8A3-46F3-68A794B20610}"/>
              </a:ext>
            </a:extLst>
          </p:cNvPr>
          <p:cNvSpPr txBox="1"/>
          <p:nvPr/>
        </p:nvSpPr>
        <p:spPr>
          <a:xfrm>
            <a:off x="2545065" y="6550026"/>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242228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9789FF9-C03F-F7D9-B65E-35617C57D293}"/>
              </a:ext>
            </a:extLst>
          </p:cNvPr>
          <p:cNvSpPr>
            <a:spLocks noGrp="1"/>
          </p:cNvSpPr>
          <p:nvPr>
            <p:ph type="sldNum" sz="quarter" idx="12"/>
          </p:nvPr>
        </p:nvSpPr>
        <p:spPr/>
        <p:txBody>
          <a:bodyPr/>
          <a:lstStyle/>
          <a:p>
            <a:fld id="{A5BC2A5F-903D-4A5C-AC3E-9031D13319FA}" type="slidenum">
              <a:rPr lang="en-US" smtClean="0"/>
              <a:t>33</a:t>
            </a:fld>
            <a:endParaRPr lang="en-US"/>
          </a:p>
        </p:txBody>
      </p:sp>
      <p:cxnSp>
        <p:nvCxnSpPr>
          <p:cNvPr id="8" name="Straight Connector 7">
            <a:extLst>
              <a:ext uri="{FF2B5EF4-FFF2-40B4-BE49-F238E27FC236}">
                <a16:creationId xmlns:a16="http://schemas.microsoft.com/office/drawing/2014/main" id="{26A99793-0876-9E86-5F2B-E2FA7CA832A3}"/>
              </a:ext>
            </a:extLst>
          </p:cNvPr>
          <p:cNvCxnSpPr>
            <a:cxnSpLocks/>
          </p:cNvCxnSpPr>
          <p:nvPr/>
        </p:nvCxnSpPr>
        <p:spPr bwMode="auto">
          <a:xfrm>
            <a:off x="0" y="3462171"/>
            <a:ext cx="9317421" cy="129948"/>
          </a:xfrm>
          <a:prstGeom prst="line">
            <a:avLst/>
          </a:prstGeom>
          <a:noFill/>
          <a:ln w="22225">
            <a:noFill/>
            <a:round/>
            <a:headEnd/>
            <a:tailEnd/>
          </a:ln>
          <a:extLst>
            <a:ext uri="{909E8E84-426E-40DD-AFC4-6F175D3DCCD1}">
              <a14:hiddenFill xmlns:a14="http://schemas.microsoft.com/office/drawing/2010/main">
                <a:noFill/>
              </a14:hiddenFill>
            </a:ext>
          </a:extLst>
        </p:spPr>
      </p:cxnSp>
      <p:sp>
        <p:nvSpPr>
          <p:cNvPr id="11" name="Rectangle 10">
            <a:extLst>
              <a:ext uri="{FF2B5EF4-FFF2-40B4-BE49-F238E27FC236}">
                <a16:creationId xmlns:a16="http://schemas.microsoft.com/office/drawing/2014/main" id="{3B5DBF34-B654-93F2-493C-B2A581BEABB0}"/>
              </a:ext>
            </a:extLst>
          </p:cNvPr>
          <p:cNvSpPr/>
          <p:nvPr/>
        </p:nvSpPr>
        <p:spPr>
          <a:xfrm>
            <a:off x="508001" y="0"/>
            <a:ext cx="11972596"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Minimizing Oracle Calls Using Surrogates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Intertwined generation of data and design optimization</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7F7E634-E1E6-9664-0C8C-ED587F96070C}"/>
              </a:ext>
            </a:extLst>
          </p:cNvPr>
          <p:cNvPicPr>
            <a:picLocks noChangeAspect="1"/>
          </p:cNvPicPr>
          <p:nvPr/>
        </p:nvPicPr>
        <p:blipFill>
          <a:blip r:embed="rId2"/>
          <a:stretch>
            <a:fillRect/>
          </a:stretch>
        </p:blipFill>
        <p:spPr>
          <a:xfrm>
            <a:off x="2606013" y="2091835"/>
            <a:ext cx="6711408" cy="2740671"/>
          </a:xfrm>
          <a:prstGeom prst="rect">
            <a:avLst/>
          </a:prstGeom>
          <a:solidFill>
            <a:schemeClr val="tx2">
              <a:lumMod val="20000"/>
              <a:lumOff val="80000"/>
            </a:schemeClr>
          </a:solidFill>
        </p:spPr>
      </p:pic>
      <p:sp>
        <p:nvSpPr>
          <p:cNvPr id="3" name="TextBox 2">
            <a:extLst>
              <a:ext uri="{FF2B5EF4-FFF2-40B4-BE49-F238E27FC236}">
                <a16:creationId xmlns:a16="http://schemas.microsoft.com/office/drawing/2014/main" id="{B92DE2CF-1A66-D9E1-F2AB-4D6E6EA91978}"/>
              </a:ext>
            </a:extLst>
          </p:cNvPr>
          <p:cNvSpPr txBox="1"/>
          <p:nvPr/>
        </p:nvSpPr>
        <p:spPr>
          <a:xfrm>
            <a:off x="2545065" y="6478795"/>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311707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3B47-8271-1B4E-8A5B-CB74A530EC46}"/>
              </a:ext>
            </a:extLst>
          </p:cNvPr>
          <p:cNvSpPr>
            <a:spLocks noGrp="1"/>
          </p:cNvSpPr>
          <p:nvPr>
            <p:ph type="title"/>
          </p:nvPr>
        </p:nvSpPr>
        <p:spPr>
          <a:xfrm>
            <a:off x="457701" y="201010"/>
            <a:ext cx="9520767" cy="609600"/>
          </a:xfrm>
        </p:spPr>
        <p:txBody>
          <a:bodyPr/>
          <a:lstStyle/>
          <a:p>
            <a:pPr lvl="0">
              <a:lnSpc>
                <a:spcPct val="90000"/>
              </a:lnSpc>
              <a:defRPr/>
            </a:pPr>
            <a:r>
              <a:rPr lang="en-US" sz="2400" b="1" dirty="0">
                <a:solidFill>
                  <a:prstClr val="black"/>
                </a:solidFill>
                <a:latin typeface="Calibri Light" panose="020F0302020204030204"/>
              </a:rPr>
              <a:t>Iterative Feedback to Data Generator from Exploration </a:t>
            </a:r>
          </a:p>
        </p:txBody>
      </p:sp>
      <p:sp>
        <p:nvSpPr>
          <p:cNvPr id="5" name="Footer Placeholder 4">
            <a:extLst>
              <a:ext uri="{FF2B5EF4-FFF2-40B4-BE49-F238E27FC236}">
                <a16:creationId xmlns:a16="http://schemas.microsoft.com/office/drawing/2014/main" id="{3B0802AF-3632-6C49-9676-FD8109B1C00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ahoma" charset="0"/>
                <a:ea typeface="+mn-ea"/>
                <a:cs typeface="+mn-cs"/>
              </a:rPr>
              <a:t>Susmit Jha</a:t>
            </a:r>
          </a:p>
        </p:txBody>
      </p:sp>
      <p:sp>
        <p:nvSpPr>
          <p:cNvPr id="6" name="Slide Number Placeholder 5">
            <a:extLst>
              <a:ext uri="{FF2B5EF4-FFF2-40B4-BE49-F238E27FC236}">
                <a16:creationId xmlns:a16="http://schemas.microsoft.com/office/drawing/2014/main" id="{E70EAAB1-1DD7-9D4C-A44E-9A4A38B307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C2A5F-903D-4A5C-AC3E-9031D13319FA}"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grpSp>
        <p:nvGrpSpPr>
          <p:cNvPr id="7" name="Group 6">
            <a:extLst>
              <a:ext uri="{FF2B5EF4-FFF2-40B4-BE49-F238E27FC236}">
                <a16:creationId xmlns:a16="http://schemas.microsoft.com/office/drawing/2014/main" id="{985F1715-9556-FC4A-851F-BD4750FD91D8}"/>
              </a:ext>
            </a:extLst>
          </p:cNvPr>
          <p:cNvGrpSpPr/>
          <p:nvPr/>
        </p:nvGrpSpPr>
        <p:grpSpPr>
          <a:xfrm>
            <a:off x="120376" y="1328627"/>
            <a:ext cx="3237664" cy="2092008"/>
            <a:chOff x="119867" y="1336268"/>
            <a:chExt cx="3237664" cy="2092008"/>
          </a:xfrm>
        </p:grpSpPr>
        <p:sp>
          <p:nvSpPr>
            <p:cNvPr id="8" name="Rounded Rectangle 7">
              <a:extLst>
                <a:ext uri="{FF2B5EF4-FFF2-40B4-BE49-F238E27FC236}">
                  <a16:creationId xmlns:a16="http://schemas.microsoft.com/office/drawing/2014/main" id="{D8D29722-5B9B-AB49-8AD0-E39C72AAC787}"/>
                </a:ext>
              </a:extLst>
            </p:cNvPr>
            <p:cNvSpPr/>
            <p:nvPr/>
          </p:nvSpPr>
          <p:spPr>
            <a:xfrm>
              <a:off x="119867" y="1336268"/>
              <a:ext cx="3237664" cy="209200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NS Generator: Stochastic Grammar for CRAIDL design language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9" name="Rectangle 8">
              <a:extLst>
                <a:ext uri="{FF2B5EF4-FFF2-40B4-BE49-F238E27FC236}">
                  <a16:creationId xmlns:a16="http://schemas.microsoft.com/office/drawing/2014/main" id="{5329BBD7-E39E-D94C-9F05-CE778B6B942B}"/>
                </a:ext>
              </a:extLst>
            </p:cNvPr>
            <p:cNvSpPr/>
            <p:nvPr/>
          </p:nvSpPr>
          <p:spPr>
            <a:xfrm>
              <a:off x="241031" y="2320201"/>
              <a:ext cx="1435396" cy="914400"/>
            </a:xfrm>
            <a:prstGeom prst="rect">
              <a:avLst/>
            </a:prstGeom>
            <a:ln cap="sq">
              <a:roun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Grammar Rules</a:t>
              </a:r>
            </a:p>
          </p:txBody>
        </p:sp>
        <p:sp>
          <p:nvSpPr>
            <p:cNvPr id="10" name="Rectangle 9">
              <a:extLst>
                <a:ext uri="{FF2B5EF4-FFF2-40B4-BE49-F238E27FC236}">
                  <a16:creationId xmlns:a16="http://schemas.microsoft.com/office/drawing/2014/main" id="{452D772F-8073-6F4C-BF05-F1A47787EC25}"/>
                </a:ext>
              </a:extLst>
            </p:cNvPr>
            <p:cNvSpPr/>
            <p:nvPr/>
          </p:nvSpPr>
          <p:spPr>
            <a:xfrm>
              <a:off x="1797591" y="2320201"/>
              <a:ext cx="1435396" cy="914400"/>
            </a:xfrm>
            <a:prstGeom prst="rect">
              <a:avLst/>
            </a:prstGeom>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Stochastic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Parameters</a:t>
              </a:r>
            </a:p>
          </p:txBody>
        </p:sp>
      </p:grpSp>
      <p:sp>
        <p:nvSpPr>
          <p:cNvPr id="11" name="Down Arrow 10">
            <a:extLst>
              <a:ext uri="{FF2B5EF4-FFF2-40B4-BE49-F238E27FC236}">
                <a16:creationId xmlns:a16="http://schemas.microsoft.com/office/drawing/2014/main" id="{EB15CF38-2FB2-E54D-93C5-CC8B2911BD21}"/>
              </a:ext>
            </a:extLst>
          </p:cNvPr>
          <p:cNvSpPr/>
          <p:nvPr/>
        </p:nvSpPr>
        <p:spPr>
          <a:xfrm>
            <a:off x="1473394" y="3555235"/>
            <a:ext cx="531628" cy="81654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12" name="Rounded Rectangle 11">
            <a:extLst>
              <a:ext uri="{FF2B5EF4-FFF2-40B4-BE49-F238E27FC236}">
                <a16:creationId xmlns:a16="http://schemas.microsoft.com/office/drawing/2014/main" id="{E9233A50-4E4F-0249-BE38-684E4F03F0C0}"/>
              </a:ext>
            </a:extLst>
          </p:cNvPr>
          <p:cNvSpPr/>
          <p:nvPr/>
        </p:nvSpPr>
        <p:spPr>
          <a:xfrm>
            <a:off x="216463" y="4522559"/>
            <a:ext cx="3045489" cy="183379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Example Designs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pic>
        <p:nvPicPr>
          <p:cNvPr id="18" name="Picture 17">
            <a:extLst>
              <a:ext uri="{FF2B5EF4-FFF2-40B4-BE49-F238E27FC236}">
                <a16:creationId xmlns:a16="http://schemas.microsoft.com/office/drawing/2014/main" id="{37F5C7C1-F8AC-454E-9BB3-154BB3EE4775}"/>
              </a:ext>
            </a:extLst>
          </p:cNvPr>
          <p:cNvPicPr>
            <a:picLocks noChangeAspect="1"/>
          </p:cNvPicPr>
          <p:nvPr/>
        </p:nvPicPr>
        <p:blipFill rotWithShape="1">
          <a:blip r:embed="rId3"/>
          <a:srcRect b="47879"/>
          <a:stretch/>
        </p:blipFill>
        <p:spPr>
          <a:xfrm>
            <a:off x="281821" y="5015783"/>
            <a:ext cx="2843464" cy="958688"/>
          </a:xfrm>
          <a:prstGeom prst="rect">
            <a:avLst/>
          </a:prstGeom>
        </p:spPr>
      </p:pic>
      <p:sp>
        <p:nvSpPr>
          <p:cNvPr id="19" name="Down Arrow 18">
            <a:extLst>
              <a:ext uri="{FF2B5EF4-FFF2-40B4-BE49-F238E27FC236}">
                <a16:creationId xmlns:a16="http://schemas.microsoft.com/office/drawing/2014/main" id="{F5383E2C-5C07-1344-833E-60F08BFA41B1}"/>
              </a:ext>
            </a:extLst>
          </p:cNvPr>
          <p:cNvSpPr/>
          <p:nvPr/>
        </p:nvSpPr>
        <p:spPr>
          <a:xfrm rot="16200000">
            <a:off x="3653761" y="4974280"/>
            <a:ext cx="531628" cy="93034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20" name="Rounded Rectangle 19">
            <a:extLst>
              <a:ext uri="{FF2B5EF4-FFF2-40B4-BE49-F238E27FC236}">
                <a16:creationId xmlns:a16="http://schemas.microsoft.com/office/drawing/2014/main" id="{A4B7DAA8-5E0F-0049-BF01-CDB9ED84E12D}"/>
              </a:ext>
            </a:extLst>
          </p:cNvPr>
          <p:cNvSpPr/>
          <p:nvPr/>
        </p:nvSpPr>
        <p:spPr>
          <a:xfrm>
            <a:off x="4626770" y="4599320"/>
            <a:ext cx="4326859" cy="17137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Oracles for evaluating design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21" name="Rectangle 20">
            <a:extLst>
              <a:ext uri="{FF2B5EF4-FFF2-40B4-BE49-F238E27FC236}">
                <a16:creationId xmlns:a16="http://schemas.microsoft.com/office/drawing/2014/main" id="{142CF3C4-8CCE-9944-9884-5C3E470E7331}"/>
              </a:ext>
            </a:extLst>
          </p:cNvPr>
          <p:cNvSpPr/>
          <p:nvPr/>
        </p:nvSpPr>
        <p:spPr>
          <a:xfrm>
            <a:off x="5760270" y="5625696"/>
            <a:ext cx="2059858" cy="5664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Scientific models</a:t>
            </a:r>
          </a:p>
        </p:txBody>
      </p:sp>
      <p:sp>
        <p:nvSpPr>
          <p:cNvPr id="24" name="Down Arrow 23">
            <a:extLst>
              <a:ext uri="{FF2B5EF4-FFF2-40B4-BE49-F238E27FC236}">
                <a16:creationId xmlns:a16="http://schemas.microsoft.com/office/drawing/2014/main" id="{181520DC-4E58-064F-8A9E-10B860984433}"/>
              </a:ext>
            </a:extLst>
          </p:cNvPr>
          <p:cNvSpPr/>
          <p:nvPr/>
        </p:nvSpPr>
        <p:spPr>
          <a:xfrm rot="16200000">
            <a:off x="9194180" y="4988937"/>
            <a:ext cx="531628" cy="78914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25" name="Rounded Rectangle 24">
            <a:extLst>
              <a:ext uri="{FF2B5EF4-FFF2-40B4-BE49-F238E27FC236}">
                <a16:creationId xmlns:a16="http://schemas.microsoft.com/office/drawing/2014/main" id="{A1B81930-3EC6-8A48-AB65-3E83609796EE}"/>
              </a:ext>
            </a:extLst>
          </p:cNvPr>
          <p:cNvSpPr/>
          <p:nvPr/>
        </p:nvSpPr>
        <p:spPr>
          <a:xfrm>
            <a:off x="9889673" y="4505560"/>
            <a:ext cx="2191531" cy="750174"/>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Good Designs</a:t>
            </a:r>
          </a:p>
        </p:txBody>
      </p:sp>
      <p:sp>
        <p:nvSpPr>
          <p:cNvPr id="26" name="Rounded Rectangle 25">
            <a:extLst>
              <a:ext uri="{FF2B5EF4-FFF2-40B4-BE49-F238E27FC236}">
                <a16:creationId xmlns:a16="http://schemas.microsoft.com/office/drawing/2014/main" id="{B98211AB-9A0D-8347-A935-CAAC2265120E}"/>
              </a:ext>
            </a:extLst>
          </p:cNvPr>
          <p:cNvSpPr/>
          <p:nvPr/>
        </p:nvSpPr>
        <p:spPr>
          <a:xfrm>
            <a:off x="9882331" y="5465585"/>
            <a:ext cx="2191531" cy="750174"/>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Bad Designs</a:t>
            </a:r>
          </a:p>
        </p:txBody>
      </p:sp>
      <p:sp>
        <p:nvSpPr>
          <p:cNvPr id="3" name="TextBox 2">
            <a:extLst>
              <a:ext uri="{FF2B5EF4-FFF2-40B4-BE49-F238E27FC236}">
                <a16:creationId xmlns:a16="http://schemas.microsoft.com/office/drawing/2014/main" id="{88AFB865-4FBC-0A40-BA44-B05F8888F791}"/>
              </a:ext>
            </a:extLst>
          </p:cNvPr>
          <p:cNvSpPr txBox="1"/>
          <p:nvPr/>
        </p:nvSpPr>
        <p:spPr>
          <a:xfrm>
            <a:off x="3478696" y="852092"/>
            <a:ext cx="8408550" cy="375487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Tahoma"/>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Need to make data generator objective-aware </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Only a small percentage of designs meet the specification when the initial stochastic grammar. E.g.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SwRI</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pipeline – out of 5000 designs, only 70 were valid. Direct tuning can lead to collapse of diversity.</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Tahoma"/>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Tahoma"/>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Need to make evaluation faster </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Scientific models can be slow to evaluate. </a:t>
            </a:r>
            <a:endParaRPr lang="en-US" sz="2000"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Need more valid designs for learning of rules and parameters </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Feed valid designs back to learn the generator to improve valid generation but without losing diversity.</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Tahom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27" name="Rectangle 26">
            <a:extLst>
              <a:ext uri="{FF2B5EF4-FFF2-40B4-BE49-F238E27FC236}">
                <a16:creationId xmlns:a16="http://schemas.microsoft.com/office/drawing/2014/main" id="{457D6221-8FB5-2343-97FF-0484FE45A5EE}"/>
              </a:ext>
            </a:extLst>
          </p:cNvPr>
          <p:cNvSpPr/>
          <p:nvPr/>
        </p:nvSpPr>
        <p:spPr>
          <a:xfrm>
            <a:off x="5627760" y="5008211"/>
            <a:ext cx="2328956" cy="5664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Design Specification</a:t>
            </a:r>
          </a:p>
        </p:txBody>
      </p:sp>
      <p:sp>
        <p:nvSpPr>
          <p:cNvPr id="4" name="TextBox 3">
            <a:extLst>
              <a:ext uri="{FF2B5EF4-FFF2-40B4-BE49-F238E27FC236}">
                <a16:creationId xmlns:a16="http://schemas.microsoft.com/office/drawing/2014/main" id="{F00ECF32-3A99-A22D-D14A-73B8CE6C8586}"/>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567631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B462-6A15-6845-978E-26CC1F8015D1}"/>
              </a:ext>
            </a:extLst>
          </p:cNvPr>
          <p:cNvSpPr>
            <a:spLocks noGrp="1"/>
          </p:cNvSpPr>
          <p:nvPr>
            <p:ph type="title"/>
          </p:nvPr>
        </p:nvSpPr>
        <p:spPr/>
        <p:txBody>
          <a:bodyPr/>
          <a:lstStyle/>
          <a:p>
            <a:r>
              <a:rPr lang="en-US" dirty="0"/>
              <a:t>System-Level Surrogates</a:t>
            </a:r>
          </a:p>
        </p:txBody>
      </p:sp>
      <p:sp>
        <p:nvSpPr>
          <p:cNvPr id="5" name="Footer Placeholder 4">
            <a:extLst>
              <a:ext uri="{FF2B5EF4-FFF2-40B4-BE49-F238E27FC236}">
                <a16:creationId xmlns:a16="http://schemas.microsoft.com/office/drawing/2014/main" id="{0E8AA505-8C97-634E-B27D-FD521CE6A79D}"/>
              </a:ext>
            </a:extLst>
          </p:cNvPr>
          <p:cNvSpPr>
            <a:spLocks noGrp="1"/>
          </p:cNvSpPr>
          <p:nvPr>
            <p:ph type="ftr" sz="quarter" idx="11"/>
          </p:nvPr>
        </p:nvSpPr>
        <p:spPr/>
        <p:txBody>
          <a:bodyPr/>
          <a:lstStyle/>
          <a:p>
            <a:r>
              <a:rPr lang="en-US"/>
              <a:t>Susmit Jha</a:t>
            </a:r>
          </a:p>
        </p:txBody>
      </p:sp>
      <p:sp>
        <p:nvSpPr>
          <p:cNvPr id="6" name="Slide Number Placeholder 5">
            <a:extLst>
              <a:ext uri="{FF2B5EF4-FFF2-40B4-BE49-F238E27FC236}">
                <a16:creationId xmlns:a16="http://schemas.microsoft.com/office/drawing/2014/main" id="{F57DF948-B17B-7744-962F-87798FA0CE61}"/>
              </a:ext>
            </a:extLst>
          </p:cNvPr>
          <p:cNvSpPr>
            <a:spLocks noGrp="1"/>
          </p:cNvSpPr>
          <p:nvPr>
            <p:ph type="sldNum" sz="quarter" idx="12"/>
          </p:nvPr>
        </p:nvSpPr>
        <p:spPr/>
        <p:txBody>
          <a:bodyPr/>
          <a:lstStyle/>
          <a:p>
            <a:fld id="{A5BC2A5F-903D-4A5C-AC3E-9031D13319FA}" type="slidenum">
              <a:rPr lang="en-US" smtClean="0"/>
              <a:t>35</a:t>
            </a:fld>
            <a:endParaRPr lang="en-US"/>
          </a:p>
        </p:txBody>
      </p:sp>
      <p:sp>
        <p:nvSpPr>
          <p:cNvPr id="54" name="Content Placeholder 2">
            <a:extLst>
              <a:ext uri="{FF2B5EF4-FFF2-40B4-BE49-F238E27FC236}">
                <a16:creationId xmlns:a16="http://schemas.microsoft.com/office/drawing/2014/main" id="{3A2D2356-B947-A849-B2CE-FD058B5BDCC5}"/>
              </a:ext>
            </a:extLst>
          </p:cNvPr>
          <p:cNvSpPr txBox="1">
            <a:spLocks/>
          </p:cNvSpPr>
          <p:nvPr/>
        </p:nvSpPr>
        <p:spPr bwMode="auto">
          <a:xfrm>
            <a:off x="768710" y="1005980"/>
            <a:ext cx="10487869" cy="367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p:txBody>
      </p:sp>
      <p:pic>
        <p:nvPicPr>
          <p:cNvPr id="8" name="Content Placeholder 5">
            <a:extLst>
              <a:ext uri="{FF2B5EF4-FFF2-40B4-BE49-F238E27FC236}">
                <a16:creationId xmlns:a16="http://schemas.microsoft.com/office/drawing/2014/main" id="{AC6E8BF3-FB3A-C569-D673-7421A7197E39}"/>
              </a:ext>
            </a:extLst>
          </p:cNvPr>
          <p:cNvPicPr>
            <a:picLocks noChangeAspect="1"/>
          </p:cNvPicPr>
          <p:nvPr/>
        </p:nvPicPr>
        <p:blipFill>
          <a:blip r:embed="rId3"/>
          <a:stretch>
            <a:fillRect/>
          </a:stretch>
        </p:blipFill>
        <p:spPr>
          <a:xfrm>
            <a:off x="558800" y="1212578"/>
            <a:ext cx="11074400" cy="1630683"/>
          </a:xfrm>
          <a:prstGeom prst="rect">
            <a:avLst/>
          </a:prstGeom>
        </p:spPr>
      </p:pic>
      <p:pic>
        <p:nvPicPr>
          <p:cNvPr id="9" name="Picture 8">
            <a:extLst>
              <a:ext uri="{FF2B5EF4-FFF2-40B4-BE49-F238E27FC236}">
                <a16:creationId xmlns:a16="http://schemas.microsoft.com/office/drawing/2014/main" id="{A9537A6B-B64C-A14B-083E-8CD729200A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10585" y="3064826"/>
            <a:ext cx="5329374" cy="3291300"/>
          </a:xfrm>
          <a:prstGeom prst="rect">
            <a:avLst/>
          </a:prstGeom>
        </p:spPr>
      </p:pic>
      <p:sp>
        <p:nvSpPr>
          <p:cNvPr id="3" name="TextBox 2">
            <a:extLst>
              <a:ext uri="{FF2B5EF4-FFF2-40B4-BE49-F238E27FC236}">
                <a16:creationId xmlns:a16="http://schemas.microsoft.com/office/drawing/2014/main" id="{2A2A30F8-63EC-3827-3530-4F5A14101114}"/>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695169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3B47-8271-1B4E-8A5B-CB74A530EC46}"/>
              </a:ext>
            </a:extLst>
          </p:cNvPr>
          <p:cNvSpPr>
            <a:spLocks noGrp="1"/>
          </p:cNvSpPr>
          <p:nvPr>
            <p:ph type="title"/>
          </p:nvPr>
        </p:nvSpPr>
        <p:spPr>
          <a:xfrm>
            <a:off x="508001" y="84275"/>
            <a:ext cx="9520767" cy="609600"/>
          </a:xfrm>
        </p:spPr>
        <p:txBody>
          <a:bodyPr/>
          <a:lstStyle/>
          <a:p>
            <a:r>
              <a:rPr lang="en-US"/>
              <a:t>Generative Models for Design Topology</a:t>
            </a:r>
          </a:p>
        </p:txBody>
      </p:sp>
      <p:sp>
        <p:nvSpPr>
          <p:cNvPr id="5" name="Footer Placeholder 4">
            <a:extLst>
              <a:ext uri="{FF2B5EF4-FFF2-40B4-BE49-F238E27FC236}">
                <a16:creationId xmlns:a16="http://schemas.microsoft.com/office/drawing/2014/main" id="{3B0802AF-3632-6C49-9676-FD8109B1C00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ahoma" charset="0"/>
                <a:ea typeface="+mn-ea"/>
                <a:cs typeface="+mn-cs"/>
              </a:rPr>
              <a:t>Susmit Jha</a:t>
            </a:r>
          </a:p>
        </p:txBody>
      </p:sp>
      <p:sp>
        <p:nvSpPr>
          <p:cNvPr id="6" name="Slide Number Placeholder 5">
            <a:extLst>
              <a:ext uri="{FF2B5EF4-FFF2-40B4-BE49-F238E27FC236}">
                <a16:creationId xmlns:a16="http://schemas.microsoft.com/office/drawing/2014/main" id="{E70EAAB1-1DD7-9D4C-A44E-9A4A38B307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C2A5F-903D-4A5C-AC3E-9031D13319FA}"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grpSp>
        <p:nvGrpSpPr>
          <p:cNvPr id="7" name="Group 6">
            <a:extLst>
              <a:ext uri="{FF2B5EF4-FFF2-40B4-BE49-F238E27FC236}">
                <a16:creationId xmlns:a16="http://schemas.microsoft.com/office/drawing/2014/main" id="{985F1715-9556-FC4A-851F-BD4750FD91D8}"/>
              </a:ext>
            </a:extLst>
          </p:cNvPr>
          <p:cNvGrpSpPr/>
          <p:nvPr/>
        </p:nvGrpSpPr>
        <p:grpSpPr>
          <a:xfrm>
            <a:off x="120376" y="1328627"/>
            <a:ext cx="3237664" cy="2092008"/>
            <a:chOff x="119867" y="1336268"/>
            <a:chExt cx="3237664" cy="2092008"/>
          </a:xfrm>
        </p:grpSpPr>
        <p:sp>
          <p:nvSpPr>
            <p:cNvPr id="8" name="Rounded Rectangle 7">
              <a:extLst>
                <a:ext uri="{FF2B5EF4-FFF2-40B4-BE49-F238E27FC236}">
                  <a16:creationId xmlns:a16="http://schemas.microsoft.com/office/drawing/2014/main" id="{D8D29722-5B9B-AB49-8AD0-E39C72AAC787}"/>
                </a:ext>
              </a:extLst>
            </p:cNvPr>
            <p:cNvSpPr/>
            <p:nvPr/>
          </p:nvSpPr>
          <p:spPr>
            <a:xfrm>
              <a:off x="119867" y="1336268"/>
              <a:ext cx="3237664" cy="209200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CRAIDL design language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9" name="Rectangle 8">
              <a:extLst>
                <a:ext uri="{FF2B5EF4-FFF2-40B4-BE49-F238E27FC236}">
                  <a16:creationId xmlns:a16="http://schemas.microsoft.com/office/drawing/2014/main" id="{5329BBD7-E39E-D94C-9F05-CE778B6B942B}"/>
                </a:ext>
              </a:extLst>
            </p:cNvPr>
            <p:cNvSpPr/>
            <p:nvPr/>
          </p:nvSpPr>
          <p:spPr>
            <a:xfrm>
              <a:off x="241031" y="2320201"/>
              <a:ext cx="1435396" cy="914400"/>
            </a:xfrm>
            <a:prstGeom prst="rect">
              <a:avLst/>
            </a:prstGeom>
            <a:ln cap="sq">
              <a:roun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Grammar Rules</a:t>
              </a:r>
            </a:p>
          </p:txBody>
        </p:sp>
        <p:sp>
          <p:nvSpPr>
            <p:cNvPr id="10" name="Rectangle 9">
              <a:extLst>
                <a:ext uri="{FF2B5EF4-FFF2-40B4-BE49-F238E27FC236}">
                  <a16:creationId xmlns:a16="http://schemas.microsoft.com/office/drawing/2014/main" id="{452D772F-8073-6F4C-BF05-F1A47787EC25}"/>
                </a:ext>
              </a:extLst>
            </p:cNvPr>
            <p:cNvSpPr/>
            <p:nvPr/>
          </p:nvSpPr>
          <p:spPr>
            <a:xfrm>
              <a:off x="1797591" y="2320201"/>
              <a:ext cx="1435396" cy="914400"/>
            </a:xfrm>
            <a:prstGeom prst="rect">
              <a:avLst/>
            </a:prstGeom>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Stochastic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Parameters</a:t>
              </a:r>
            </a:p>
          </p:txBody>
        </p:sp>
      </p:grpSp>
      <p:sp>
        <p:nvSpPr>
          <p:cNvPr id="11" name="Down Arrow 10">
            <a:extLst>
              <a:ext uri="{FF2B5EF4-FFF2-40B4-BE49-F238E27FC236}">
                <a16:creationId xmlns:a16="http://schemas.microsoft.com/office/drawing/2014/main" id="{EB15CF38-2FB2-E54D-93C5-CC8B2911BD21}"/>
              </a:ext>
            </a:extLst>
          </p:cNvPr>
          <p:cNvSpPr/>
          <p:nvPr/>
        </p:nvSpPr>
        <p:spPr>
          <a:xfrm>
            <a:off x="1473394" y="3555235"/>
            <a:ext cx="531628" cy="81654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12" name="Rounded Rectangle 11">
            <a:extLst>
              <a:ext uri="{FF2B5EF4-FFF2-40B4-BE49-F238E27FC236}">
                <a16:creationId xmlns:a16="http://schemas.microsoft.com/office/drawing/2014/main" id="{E9233A50-4E4F-0249-BE38-684E4F03F0C0}"/>
              </a:ext>
            </a:extLst>
          </p:cNvPr>
          <p:cNvSpPr/>
          <p:nvPr/>
        </p:nvSpPr>
        <p:spPr>
          <a:xfrm>
            <a:off x="216463" y="4522559"/>
            <a:ext cx="3045489" cy="183379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Example Designs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pic>
        <p:nvPicPr>
          <p:cNvPr id="18" name="Picture 17">
            <a:extLst>
              <a:ext uri="{FF2B5EF4-FFF2-40B4-BE49-F238E27FC236}">
                <a16:creationId xmlns:a16="http://schemas.microsoft.com/office/drawing/2014/main" id="{37F5C7C1-F8AC-454E-9BB3-154BB3EE4775}"/>
              </a:ext>
            </a:extLst>
          </p:cNvPr>
          <p:cNvPicPr>
            <a:picLocks noChangeAspect="1"/>
          </p:cNvPicPr>
          <p:nvPr/>
        </p:nvPicPr>
        <p:blipFill rotWithShape="1">
          <a:blip r:embed="rId3"/>
          <a:srcRect b="47879"/>
          <a:stretch/>
        </p:blipFill>
        <p:spPr>
          <a:xfrm>
            <a:off x="281821" y="5015783"/>
            <a:ext cx="2843464" cy="958688"/>
          </a:xfrm>
          <a:prstGeom prst="rect">
            <a:avLst/>
          </a:prstGeom>
        </p:spPr>
      </p:pic>
      <p:sp>
        <p:nvSpPr>
          <p:cNvPr id="19" name="Down Arrow 18">
            <a:extLst>
              <a:ext uri="{FF2B5EF4-FFF2-40B4-BE49-F238E27FC236}">
                <a16:creationId xmlns:a16="http://schemas.microsoft.com/office/drawing/2014/main" id="{F5383E2C-5C07-1344-833E-60F08BFA41B1}"/>
              </a:ext>
            </a:extLst>
          </p:cNvPr>
          <p:cNvSpPr/>
          <p:nvPr/>
        </p:nvSpPr>
        <p:spPr>
          <a:xfrm rot="16200000">
            <a:off x="3551756" y="4975603"/>
            <a:ext cx="531628" cy="93034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22" name="Slide Number Placeholder 5">
            <a:extLst>
              <a:ext uri="{FF2B5EF4-FFF2-40B4-BE49-F238E27FC236}">
                <a16:creationId xmlns:a16="http://schemas.microsoft.com/office/drawing/2014/main" id="{8B3E21B5-81CA-6743-86D7-B50FFA1BC245}"/>
              </a:ext>
            </a:extLst>
          </p:cNvPr>
          <p:cNvSpPr txBox="1">
            <a:spLocks/>
          </p:cNvSpPr>
          <p:nvPr/>
        </p:nvSpPr>
        <p:spPr>
          <a:xfrm>
            <a:off x="10803240" y="6553200"/>
            <a:ext cx="1016000" cy="292102"/>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baseline="0">
                <a:solidFill>
                  <a:srgbClr val="898989"/>
                </a:solidFill>
                <a:latin typeface="Tahoma"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5BC2A5F-903D-4A5C-AC3E-9031D13319FA}"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23" name="Rounded Rectangle 22">
            <a:extLst>
              <a:ext uri="{FF2B5EF4-FFF2-40B4-BE49-F238E27FC236}">
                <a16:creationId xmlns:a16="http://schemas.microsoft.com/office/drawing/2014/main" id="{39BFDB0F-6287-2147-9640-0C53E3AA1161}"/>
              </a:ext>
            </a:extLst>
          </p:cNvPr>
          <p:cNvSpPr/>
          <p:nvPr/>
        </p:nvSpPr>
        <p:spPr>
          <a:xfrm>
            <a:off x="4282745" y="3928545"/>
            <a:ext cx="5746023" cy="4100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Hierarchy of Oracles</a:t>
            </a:r>
          </a:p>
        </p:txBody>
      </p:sp>
      <p:sp>
        <p:nvSpPr>
          <p:cNvPr id="28" name="Rectangle 27">
            <a:extLst>
              <a:ext uri="{FF2B5EF4-FFF2-40B4-BE49-F238E27FC236}">
                <a16:creationId xmlns:a16="http://schemas.microsoft.com/office/drawing/2014/main" id="{E04C40D7-2E30-D345-A25D-C3621A3A779F}"/>
              </a:ext>
            </a:extLst>
          </p:cNvPr>
          <p:cNvSpPr/>
          <p:nvPr/>
        </p:nvSpPr>
        <p:spPr>
          <a:xfrm>
            <a:off x="8736110" y="4525713"/>
            <a:ext cx="1205663"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Scientific models</a:t>
            </a:r>
          </a:p>
        </p:txBody>
      </p:sp>
      <p:sp>
        <p:nvSpPr>
          <p:cNvPr id="29" name="Rectangle 28">
            <a:extLst>
              <a:ext uri="{FF2B5EF4-FFF2-40B4-BE49-F238E27FC236}">
                <a16:creationId xmlns:a16="http://schemas.microsoft.com/office/drawing/2014/main" id="{B27C81A1-ACB2-864A-AA9F-AFDABED9B446}"/>
              </a:ext>
            </a:extLst>
          </p:cNvPr>
          <p:cNvSpPr/>
          <p:nvPr/>
        </p:nvSpPr>
        <p:spPr>
          <a:xfrm>
            <a:off x="4401882" y="4480386"/>
            <a:ext cx="1205663"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ML models</a:t>
            </a:r>
          </a:p>
        </p:txBody>
      </p:sp>
      <p:sp>
        <p:nvSpPr>
          <p:cNvPr id="30" name="Rectangle 29">
            <a:extLst>
              <a:ext uri="{FF2B5EF4-FFF2-40B4-BE49-F238E27FC236}">
                <a16:creationId xmlns:a16="http://schemas.microsoft.com/office/drawing/2014/main" id="{F4AB7ACB-156E-5F48-831D-0FD55062E01C}"/>
              </a:ext>
            </a:extLst>
          </p:cNvPr>
          <p:cNvSpPr/>
          <p:nvPr/>
        </p:nvSpPr>
        <p:spPr>
          <a:xfrm>
            <a:off x="4401882" y="5522580"/>
            <a:ext cx="120566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65000"/>
                  </a:prstClr>
                </a:solidFill>
                <a:effectLst/>
                <a:uLnTx/>
                <a:uFillTx/>
                <a:latin typeface="Tahoma"/>
                <a:ea typeface="+mn-ea"/>
                <a:cs typeface="+mn-cs"/>
              </a:rPr>
              <a:t>Symbolic rules</a:t>
            </a:r>
          </a:p>
        </p:txBody>
      </p:sp>
      <p:sp>
        <p:nvSpPr>
          <p:cNvPr id="31" name="Rounded Rectangle 30">
            <a:extLst>
              <a:ext uri="{FF2B5EF4-FFF2-40B4-BE49-F238E27FC236}">
                <a16:creationId xmlns:a16="http://schemas.microsoft.com/office/drawing/2014/main" id="{431B863D-67E6-054E-850E-B0439C250C3F}"/>
              </a:ext>
            </a:extLst>
          </p:cNvPr>
          <p:cNvSpPr/>
          <p:nvPr/>
        </p:nvSpPr>
        <p:spPr>
          <a:xfrm>
            <a:off x="6298989" y="4613256"/>
            <a:ext cx="1646867" cy="750174"/>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Good Designs</a:t>
            </a:r>
          </a:p>
        </p:txBody>
      </p:sp>
      <p:sp>
        <p:nvSpPr>
          <p:cNvPr id="32" name="Rounded Rectangle 31">
            <a:extLst>
              <a:ext uri="{FF2B5EF4-FFF2-40B4-BE49-F238E27FC236}">
                <a16:creationId xmlns:a16="http://schemas.microsoft.com/office/drawing/2014/main" id="{C50DE794-49B4-064D-8B1C-B81674DC5965}"/>
              </a:ext>
            </a:extLst>
          </p:cNvPr>
          <p:cNvSpPr/>
          <p:nvPr/>
        </p:nvSpPr>
        <p:spPr>
          <a:xfrm>
            <a:off x="6281799" y="5654600"/>
            <a:ext cx="1664057" cy="750174"/>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Bad Designs</a:t>
            </a:r>
          </a:p>
        </p:txBody>
      </p:sp>
      <p:sp>
        <p:nvSpPr>
          <p:cNvPr id="34" name="Rounded Rectangle 33">
            <a:extLst>
              <a:ext uri="{FF2B5EF4-FFF2-40B4-BE49-F238E27FC236}">
                <a16:creationId xmlns:a16="http://schemas.microsoft.com/office/drawing/2014/main" id="{54DC0C1A-F37C-254E-9360-D50AE6D023BD}"/>
              </a:ext>
            </a:extLst>
          </p:cNvPr>
          <p:cNvSpPr/>
          <p:nvPr/>
        </p:nvSpPr>
        <p:spPr>
          <a:xfrm>
            <a:off x="10414000" y="3679647"/>
            <a:ext cx="1646867" cy="750174"/>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Good Designs</a:t>
            </a:r>
          </a:p>
        </p:txBody>
      </p:sp>
      <p:sp>
        <p:nvSpPr>
          <p:cNvPr id="35" name="Rounded Rectangle 34">
            <a:extLst>
              <a:ext uri="{FF2B5EF4-FFF2-40B4-BE49-F238E27FC236}">
                <a16:creationId xmlns:a16="http://schemas.microsoft.com/office/drawing/2014/main" id="{1D7D41A4-FBAD-F940-AAC3-020176222813}"/>
              </a:ext>
            </a:extLst>
          </p:cNvPr>
          <p:cNvSpPr/>
          <p:nvPr/>
        </p:nvSpPr>
        <p:spPr>
          <a:xfrm>
            <a:off x="10413999" y="5506161"/>
            <a:ext cx="1646868" cy="750174"/>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Bad Designs</a:t>
            </a:r>
          </a:p>
        </p:txBody>
      </p:sp>
      <p:sp>
        <p:nvSpPr>
          <p:cNvPr id="36" name="Down Arrow 35">
            <a:extLst>
              <a:ext uri="{FF2B5EF4-FFF2-40B4-BE49-F238E27FC236}">
                <a16:creationId xmlns:a16="http://schemas.microsoft.com/office/drawing/2014/main" id="{82A8F708-2D72-364F-9DF3-D86ABEEEB838}"/>
              </a:ext>
            </a:extLst>
          </p:cNvPr>
          <p:cNvSpPr/>
          <p:nvPr/>
        </p:nvSpPr>
        <p:spPr>
          <a:xfrm rot="13309617">
            <a:off x="10200621" y="4452624"/>
            <a:ext cx="272715" cy="485113"/>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37" name="Down Arrow 36">
            <a:extLst>
              <a:ext uri="{FF2B5EF4-FFF2-40B4-BE49-F238E27FC236}">
                <a16:creationId xmlns:a16="http://schemas.microsoft.com/office/drawing/2014/main" id="{1798F194-A850-AB49-A75D-4569FD99CF6B}"/>
              </a:ext>
            </a:extLst>
          </p:cNvPr>
          <p:cNvSpPr/>
          <p:nvPr/>
        </p:nvSpPr>
        <p:spPr>
          <a:xfrm rot="18697196">
            <a:off x="10223802" y="4973336"/>
            <a:ext cx="272715" cy="485113"/>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38" name="Down Arrow 37">
            <a:extLst>
              <a:ext uri="{FF2B5EF4-FFF2-40B4-BE49-F238E27FC236}">
                <a16:creationId xmlns:a16="http://schemas.microsoft.com/office/drawing/2014/main" id="{373DFC19-6C42-674D-B73A-AFD34A21DCEC}"/>
              </a:ext>
            </a:extLst>
          </p:cNvPr>
          <p:cNvSpPr/>
          <p:nvPr/>
        </p:nvSpPr>
        <p:spPr>
          <a:xfrm rot="16200000">
            <a:off x="5803050" y="4763866"/>
            <a:ext cx="272715" cy="485113"/>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39" name="Down Arrow 38">
            <a:extLst>
              <a:ext uri="{FF2B5EF4-FFF2-40B4-BE49-F238E27FC236}">
                <a16:creationId xmlns:a16="http://schemas.microsoft.com/office/drawing/2014/main" id="{DD3CE9DA-CB62-4D48-9D44-846090A135CF}"/>
              </a:ext>
            </a:extLst>
          </p:cNvPr>
          <p:cNvSpPr/>
          <p:nvPr/>
        </p:nvSpPr>
        <p:spPr>
          <a:xfrm rot="18697196">
            <a:off x="5846316" y="5365039"/>
            <a:ext cx="272715" cy="485113"/>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40" name="Rectangle 39">
            <a:extLst>
              <a:ext uri="{FF2B5EF4-FFF2-40B4-BE49-F238E27FC236}">
                <a16:creationId xmlns:a16="http://schemas.microsoft.com/office/drawing/2014/main" id="{6E79D305-21DF-DC4C-B42E-413E3861CD48}"/>
              </a:ext>
            </a:extLst>
          </p:cNvPr>
          <p:cNvSpPr/>
          <p:nvPr/>
        </p:nvSpPr>
        <p:spPr>
          <a:xfrm>
            <a:off x="6104893" y="2646496"/>
            <a:ext cx="2328956" cy="7860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Design Specification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F497D"/>
                </a:solidFill>
                <a:effectLst/>
                <a:uLnTx/>
                <a:uFillTx/>
                <a:latin typeface="Tahoma"/>
                <a:ea typeface="+mn-ea"/>
                <a:cs typeface="+mn-cs"/>
              </a:rPr>
              <a:t>(Ability to hover)</a:t>
            </a:r>
          </a:p>
        </p:txBody>
      </p:sp>
      <p:sp>
        <p:nvSpPr>
          <p:cNvPr id="41" name="Down Arrow 40">
            <a:extLst>
              <a:ext uri="{FF2B5EF4-FFF2-40B4-BE49-F238E27FC236}">
                <a16:creationId xmlns:a16="http://schemas.microsoft.com/office/drawing/2014/main" id="{F4FE74B7-425F-F943-B140-798C014FBDCF}"/>
              </a:ext>
            </a:extLst>
          </p:cNvPr>
          <p:cNvSpPr/>
          <p:nvPr/>
        </p:nvSpPr>
        <p:spPr>
          <a:xfrm>
            <a:off x="7093974" y="3489390"/>
            <a:ext cx="257150" cy="35570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42" name="Down Arrow 41">
            <a:extLst>
              <a:ext uri="{FF2B5EF4-FFF2-40B4-BE49-F238E27FC236}">
                <a16:creationId xmlns:a16="http://schemas.microsoft.com/office/drawing/2014/main" id="{40411562-12E7-024A-BF15-06F45EC0C2EA}"/>
              </a:ext>
            </a:extLst>
          </p:cNvPr>
          <p:cNvSpPr/>
          <p:nvPr/>
        </p:nvSpPr>
        <p:spPr>
          <a:xfrm rot="16200000">
            <a:off x="8184726" y="4733075"/>
            <a:ext cx="272715" cy="485113"/>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33" name="TextBox 32">
            <a:extLst>
              <a:ext uri="{FF2B5EF4-FFF2-40B4-BE49-F238E27FC236}">
                <a16:creationId xmlns:a16="http://schemas.microsoft.com/office/drawing/2014/main" id="{3F1E7282-5FB0-DD47-A52C-CDAE717483C6}"/>
              </a:ext>
            </a:extLst>
          </p:cNvPr>
          <p:cNvSpPr txBox="1"/>
          <p:nvPr/>
        </p:nvSpPr>
        <p:spPr>
          <a:xfrm>
            <a:off x="191378" y="5930496"/>
            <a:ext cx="307057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F497D"/>
                </a:solidFill>
                <a:effectLst/>
                <a:uLnTx/>
                <a:uFillTx/>
                <a:latin typeface="Tahoma"/>
                <a:ea typeface="+mn-ea"/>
                <a:cs typeface="+mn-cs"/>
              </a:rPr>
              <a:t>100,000 ~ order of minutes</a:t>
            </a:r>
          </a:p>
        </p:txBody>
      </p:sp>
      <p:sp>
        <p:nvSpPr>
          <p:cNvPr id="43" name="TextBox 42">
            <a:extLst>
              <a:ext uri="{FF2B5EF4-FFF2-40B4-BE49-F238E27FC236}">
                <a16:creationId xmlns:a16="http://schemas.microsoft.com/office/drawing/2014/main" id="{FA3DD6CF-B662-474B-ADB6-7DD3180DBC91}"/>
              </a:ext>
            </a:extLst>
          </p:cNvPr>
          <p:cNvSpPr txBox="1"/>
          <p:nvPr/>
        </p:nvSpPr>
        <p:spPr>
          <a:xfrm>
            <a:off x="6240243" y="4295720"/>
            <a:ext cx="17471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F497D"/>
                </a:solidFill>
                <a:effectLst/>
                <a:uLnTx/>
                <a:uFillTx/>
                <a:latin typeface="Tahoma"/>
                <a:ea typeface="+mn-ea"/>
                <a:cs typeface="+mn-cs"/>
              </a:rPr>
              <a:t>21,000</a:t>
            </a:r>
          </a:p>
        </p:txBody>
      </p:sp>
      <p:sp>
        <p:nvSpPr>
          <p:cNvPr id="44" name="TextBox 43">
            <a:extLst>
              <a:ext uri="{FF2B5EF4-FFF2-40B4-BE49-F238E27FC236}">
                <a16:creationId xmlns:a16="http://schemas.microsoft.com/office/drawing/2014/main" id="{6671E0BE-AD56-6046-9C3D-24ECA0C58C21}"/>
              </a:ext>
            </a:extLst>
          </p:cNvPr>
          <p:cNvSpPr txBox="1"/>
          <p:nvPr/>
        </p:nvSpPr>
        <p:spPr>
          <a:xfrm>
            <a:off x="6220390" y="6389020"/>
            <a:ext cx="17471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Tahoma"/>
                <a:ea typeface="+mn-ea"/>
                <a:cs typeface="+mn-cs"/>
              </a:rPr>
              <a:t>79,000</a:t>
            </a:r>
          </a:p>
        </p:txBody>
      </p:sp>
      <p:sp>
        <p:nvSpPr>
          <p:cNvPr id="45" name="TextBox 44">
            <a:extLst>
              <a:ext uri="{FF2B5EF4-FFF2-40B4-BE49-F238E27FC236}">
                <a16:creationId xmlns:a16="http://schemas.microsoft.com/office/drawing/2014/main" id="{06DE31EB-A687-A04F-8703-420A08615A59}"/>
              </a:ext>
            </a:extLst>
          </p:cNvPr>
          <p:cNvSpPr txBox="1"/>
          <p:nvPr/>
        </p:nvSpPr>
        <p:spPr>
          <a:xfrm>
            <a:off x="8478964" y="5449457"/>
            <a:ext cx="17199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Tahoma"/>
                <a:ea typeface="+mn-ea"/>
                <a:cs typeface="+mn-cs"/>
              </a:rPr>
              <a:t>36.5 days compute</a:t>
            </a:r>
          </a:p>
        </p:txBody>
      </p:sp>
      <p:sp>
        <p:nvSpPr>
          <p:cNvPr id="47" name="Bent-Up Arrow 46">
            <a:extLst>
              <a:ext uri="{FF2B5EF4-FFF2-40B4-BE49-F238E27FC236}">
                <a16:creationId xmlns:a16="http://schemas.microsoft.com/office/drawing/2014/main" id="{C7129F7F-D373-824F-A90F-133D8ED168FA}"/>
              </a:ext>
            </a:extLst>
          </p:cNvPr>
          <p:cNvSpPr/>
          <p:nvPr/>
        </p:nvSpPr>
        <p:spPr>
          <a:xfrm rot="16200000">
            <a:off x="6846850" y="-947226"/>
            <a:ext cx="1559708" cy="7485824"/>
          </a:xfrm>
          <a:prstGeom prst="bentUpArrow">
            <a:avLst>
              <a:gd name="adj1" fmla="val 15713"/>
              <a:gd name="adj2" fmla="val 12933"/>
              <a:gd name="adj3" fmla="val 25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48" name="TextBox 47">
            <a:extLst>
              <a:ext uri="{FF2B5EF4-FFF2-40B4-BE49-F238E27FC236}">
                <a16:creationId xmlns:a16="http://schemas.microsoft.com/office/drawing/2014/main" id="{8C47D905-C1DC-514B-912E-A7937B4A2C7D}"/>
              </a:ext>
            </a:extLst>
          </p:cNvPr>
          <p:cNvSpPr txBox="1"/>
          <p:nvPr/>
        </p:nvSpPr>
        <p:spPr>
          <a:xfrm>
            <a:off x="4401882" y="1483469"/>
            <a:ext cx="718363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Automate retraining of Stochastic Grammar to make it more directed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a:ea typeface="+mn-ea"/>
                <a:cs typeface="+mn-cs"/>
              </a:rPr>
              <a:t>Enables successful learning design patterns</a:t>
            </a:r>
          </a:p>
        </p:txBody>
      </p:sp>
      <p:sp>
        <p:nvSpPr>
          <p:cNvPr id="3" name="Rectangle 2">
            <a:extLst>
              <a:ext uri="{FF2B5EF4-FFF2-40B4-BE49-F238E27FC236}">
                <a16:creationId xmlns:a16="http://schemas.microsoft.com/office/drawing/2014/main" id="{C2F7AD5E-86BB-B842-9371-0AD7C6CF626F}"/>
              </a:ext>
            </a:extLst>
          </p:cNvPr>
          <p:cNvSpPr/>
          <p:nvPr/>
        </p:nvSpPr>
        <p:spPr>
          <a:xfrm>
            <a:off x="5273616" y="93431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333FF"/>
                </a:solidFill>
                <a:effectLst/>
                <a:uLnTx/>
                <a:uFillTx/>
                <a:latin typeface="Tahoma"/>
                <a:ea typeface="Tahoma"/>
                <a:cs typeface="Tahoma"/>
              </a:rPr>
              <a:t>The transformer model saved 137.2 days of compute time</a:t>
            </a:r>
          </a:p>
        </p:txBody>
      </p:sp>
      <p:sp>
        <p:nvSpPr>
          <p:cNvPr id="4" name="TextBox 3">
            <a:extLst>
              <a:ext uri="{FF2B5EF4-FFF2-40B4-BE49-F238E27FC236}">
                <a16:creationId xmlns:a16="http://schemas.microsoft.com/office/drawing/2014/main" id="{C6AA1F67-2BFC-651B-CAEE-9E6864B5F403}"/>
              </a:ext>
            </a:extLst>
          </p:cNvPr>
          <p:cNvSpPr txBox="1"/>
          <p:nvPr/>
        </p:nvSpPr>
        <p:spPr>
          <a:xfrm>
            <a:off x="2311340" y="6589816"/>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3421462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A942D9-AC28-E44B-9391-81F4EE980078}"/>
              </a:ext>
            </a:extLst>
          </p:cNvPr>
          <p:cNvSpPr>
            <a:spLocks noGrp="1"/>
          </p:cNvSpPr>
          <p:nvPr>
            <p:ph type="sldNum" sz="quarter" idx="11"/>
          </p:nvPr>
        </p:nvSpPr>
        <p:spPr/>
        <p:txBody>
          <a:bodyPr/>
          <a:lstStyle/>
          <a:p>
            <a:pPr>
              <a:defRPr/>
            </a:pPr>
            <a:fld id="{231CC523-8BC6-4921-807A-66BD262F34AB}" type="slidenum">
              <a:rPr lang="en-US" smtClean="0"/>
              <a:pPr>
                <a:defRPr/>
              </a:pPr>
              <a:t>37</a:t>
            </a:fld>
            <a:endParaRPr lang="en-US"/>
          </a:p>
        </p:txBody>
      </p:sp>
      <p:sp>
        <p:nvSpPr>
          <p:cNvPr id="8" name="Title 7">
            <a:extLst>
              <a:ext uri="{FF2B5EF4-FFF2-40B4-BE49-F238E27FC236}">
                <a16:creationId xmlns:a16="http://schemas.microsoft.com/office/drawing/2014/main" id="{2944D3E4-9456-3F40-8645-B23EC772E555}"/>
              </a:ext>
            </a:extLst>
          </p:cNvPr>
          <p:cNvSpPr>
            <a:spLocks noGrp="1"/>
          </p:cNvSpPr>
          <p:nvPr>
            <p:ph type="ctrTitle"/>
          </p:nvPr>
        </p:nvSpPr>
        <p:spPr>
          <a:xfrm>
            <a:off x="605976" y="121309"/>
            <a:ext cx="9525000" cy="612648"/>
          </a:xfrm>
        </p:spPr>
        <p:txBody>
          <a:bodyPr>
            <a:normAutofit/>
          </a:bodyPr>
          <a:lstStyle/>
          <a:p>
            <a:r>
              <a:rPr lang="en-US" sz="3000" dirty="0">
                <a:latin typeface="Tahoma"/>
                <a:ea typeface="Tahoma"/>
                <a:cs typeface="Tahoma"/>
              </a:rPr>
              <a:t>Results on Program (TA3) Corpus and Hackathons</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E32BFA11-F5E7-C3E9-EB69-A59A69BB4B61}"/>
                  </a:ext>
                </a:extLst>
              </p:cNvPr>
              <p:cNvGraphicFramePr>
                <a:graphicFrameLocks noChangeAspect="1"/>
              </p:cNvGraphicFramePr>
              <p:nvPr>
                <p:extLst>
                  <p:ext uri="{D42A27DB-BD31-4B8C-83A1-F6EECF244321}">
                    <p14:modId xmlns:p14="http://schemas.microsoft.com/office/powerpoint/2010/main" val="3095026065"/>
                  </p:ext>
                </p:extLst>
              </p:nvPr>
            </p:nvGraphicFramePr>
            <p:xfrm>
              <a:off x="-912538" y="2087192"/>
              <a:ext cx="7008538" cy="2989304"/>
            </p:xfrm>
            <a:graphic>
              <a:graphicData uri="http://schemas.microsoft.com/office/drawing/2017/model3d">
                <am3d:model3d r:embed="rId2">
                  <am3d:spPr>
                    <a:xfrm>
                      <a:off x="0" y="0"/>
                      <a:ext cx="7008538" cy="2989304"/>
                    </a:xfrm>
                    <a:prstGeom prst="rect">
                      <a:avLst/>
                    </a:prstGeom>
                  </am3d:spPr>
                  <am3d:camera>
                    <am3d:pos x="0" y="0" z="52853426"/>
                    <am3d:up dx="0" dy="36000000" dz="0"/>
                    <am3d:lookAt x="0" y="0" z="0"/>
                    <am3d:perspective fov="2700000"/>
                  </am3d:camera>
                  <am3d:trans>
                    <am3d:meterPerModelUnit n="410" d="1000000"/>
                    <am3d:preTrans dx="1229736" dy="1517684" dz="130867"/>
                    <am3d:scale>
                      <am3d:sx n="1000000" d="1000000"/>
                      <am3d:sy n="1000000" d="1000000"/>
                      <am3d:sz n="1000000" d="1000000"/>
                    </am3d:scale>
                    <am3d:rot ax="-10006952" ay="1195586" az="274555"/>
                    <am3d:postTrans dx="0" dy="0" dz="0"/>
                  </am3d:trans>
                  <am3d:raster rName="Office3DRenderer" rVer="16.0.8326">
                    <am3d:blip r:embed="rId3"/>
                  </am3d:raster>
                  <am3d:objViewport viewportSz="107263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E32BFA11-F5E7-C3E9-EB69-A59A69BB4B61}"/>
                  </a:ext>
                </a:extLst>
              </p:cNvPr>
              <p:cNvPicPr>
                <a:picLocks noGrp="1" noRot="1" noChangeAspect="1" noMove="1" noResize="1" noEditPoints="1" noAdjustHandles="1" noChangeArrowheads="1" noChangeShapeType="1" noCrop="1"/>
              </p:cNvPicPr>
              <p:nvPr/>
            </p:nvPicPr>
            <p:blipFill>
              <a:blip r:embed="rId3"/>
              <a:stretch>
                <a:fillRect/>
              </a:stretch>
            </p:blipFill>
            <p:spPr>
              <a:xfrm>
                <a:off x="-912538" y="2087192"/>
                <a:ext cx="7008538" cy="2989304"/>
              </a:xfrm>
              <a:prstGeom prst="rect">
                <a:avLst/>
              </a:prstGeom>
            </p:spPr>
          </p:pic>
        </mc:Fallback>
      </mc:AlternateContent>
      <p:pic>
        <p:nvPicPr>
          <p:cNvPr id="4" name="Picture 7">
            <a:extLst>
              <a:ext uri="{FF2B5EF4-FFF2-40B4-BE49-F238E27FC236}">
                <a16:creationId xmlns:a16="http://schemas.microsoft.com/office/drawing/2014/main" id="{48C33223-86D0-78EB-296A-C3F356FFFD7B}"/>
              </a:ext>
            </a:extLst>
          </p:cNvPr>
          <p:cNvPicPr>
            <a:picLocks noChangeAspect="1"/>
          </p:cNvPicPr>
          <p:nvPr/>
        </p:nvPicPr>
        <p:blipFill>
          <a:blip r:embed="rId4"/>
          <a:stretch>
            <a:fillRect/>
          </a:stretch>
        </p:blipFill>
        <p:spPr>
          <a:xfrm>
            <a:off x="6253339" y="2034936"/>
            <a:ext cx="5812535" cy="3041560"/>
          </a:xfrm>
          <a:prstGeom prst="rect">
            <a:avLst/>
          </a:prstGeom>
        </p:spPr>
      </p:pic>
      <p:sp>
        <p:nvSpPr>
          <p:cNvPr id="5" name="TextBox 4">
            <a:extLst>
              <a:ext uri="{FF2B5EF4-FFF2-40B4-BE49-F238E27FC236}">
                <a16:creationId xmlns:a16="http://schemas.microsoft.com/office/drawing/2014/main" id="{AB803460-3A23-4D53-5F9C-4F31B185100E}"/>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
        <p:nvSpPr>
          <p:cNvPr id="6" name="TextBox 5">
            <a:extLst>
              <a:ext uri="{FF2B5EF4-FFF2-40B4-BE49-F238E27FC236}">
                <a16:creationId xmlns:a16="http://schemas.microsoft.com/office/drawing/2014/main" id="{F201A0DB-5825-6B3C-AD2A-8501533E203D}"/>
              </a:ext>
            </a:extLst>
          </p:cNvPr>
          <p:cNvSpPr txBox="1"/>
          <p:nvPr/>
        </p:nvSpPr>
        <p:spPr>
          <a:xfrm>
            <a:off x="288641" y="5168515"/>
            <a:ext cx="5807359" cy="646331"/>
          </a:xfrm>
          <a:prstGeom prst="rect">
            <a:avLst/>
          </a:prstGeom>
          <a:noFill/>
        </p:spPr>
        <p:txBody>
          <a:bodyPr wrap="none" rtlCol="0">
            <a:spAutoFit/>
          </a:bodyPr>
          <a:lstStyle/>
          <a:p>
            <a:r>
              <a:rPr lang="en-US" dirty="0"/>
              <a:t>Top Down Design: </a:t>
            </a:r>
          </a:p>
          <a:p>
            <a:r>
              <a:rPr lang="en-US" dirty="0"/>
              <a:t>Topology design followed by tuning component params</a:t>
            </a:r>
          </a:p>
        </p:txBody>
      </p:sp>
      <p:sp>
        <p:nvSpPr>
          <p:cNvPr id="7" name="TextBox 6">
            <a:extLst>
              <a:ext uri="{FF2B5EF4-FFF2-40B4-BE49-F238E27FC236}">
                <a16:creationId xmlns:a16="http://schemas.microsoft.com/office/drawing/2014/main" id="{05ACD4E7-A2F2-621A-23DA-9489146C19CE}"/>
              </a:ext>
            </a:extLst>
          </p:cNvPr>
          <p:cNvSpPr txBox="1"/>
          <p:nvPr/>
        </p:nvSpPr>
        <p:spPr>
          <a:xfrm>
            <a:off x="6682508" y="5168516"/>
            <a:ext cx="4332853" cy="646331"/>
          </a:xfrm>
          <a:prstGeom prst="rect">
            <a:avLst/>
          </a:prstGeom>
          <a:noFill/>
        </p:spPr>
        <p:txBody>
          <a:bodyPr wrap="none" rtlCol="0">
            <a:spAutoFit/>
          </a:bodyPr>
          <a:lstStyle/>
          <a:p>
            <a:r>
              <a:rPr lang="en-US" dirty="0"/>
              <a:t>Bottom Up Design:</a:t>
            </a:r>
          </a:p>
          <a:p>
            <a:r>
              <a:rPr lang="en-US" dirty="0"/>
              <a:t>Component design followed by assembly</a:t>
            </a:r>
          </a:p>
        </p:txBody>
      </p:sp>
    </p:spTree>
    <p:extLst>
      <p:ext uri="{BB962C8B-B14F-4D97-AF65-F5344CB8AC3E}">
        <p14:creationId xmlns:p14="http://schemas.microsoft.com/office/powerpoint/2010/main" val="1636669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404533-60E4-6D49-A131-572F78C1E4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527125" y="108888"/>
            <a:ext cx="8537131" cy="612648"/>
          </a:xfrm>
        </p:spPr>
        <p:txBody>
          <a:bodyPr/>
          <a:lstStyle/>
          <a:p>
            <a:r>
              <a:rPr lang="en-US" dirty="0" err="1"/>
              <a:t>SwRI</a:t>
            </a:r>
            <a:r>
              <a:rPr lang="en-US" dirty="0"/>
              <a:t> Athens Corpus: UAV/UAM</a:t>
            </a:r>
          </a:p>
        </p:txBody>
      </p:sp>
      <p:sp>
        <p:nvSpPr>
          <p:cNvPr id="124" name="Rounded Rectangle 123">
            <a:extLst>
              <a:ext uri="{FF2B5EF4-FFF2-40B4-BE49-F238E27FC236}">
                <a16:creationId xmlns:a16="http://schemas.microsoft.com/office/drawing/2014/main" id="{25C7A445-D330-974C-B5B1-50E3D288B5B5}"/>
              </a:ext>
            </a:extLst>
          </p:cNvPr>
          <p:cNvSpPr/>
          <p:nvPr/>
        </p:nvSpPr>
        <p:spPr>
          <a:xfrm>
            <a:off x="2056875" y="1076446"/>
            <a:ext cx="9680496" cy="2333689"/>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5" name="Group 124">
            <a:extLst>
              <a:ext uri="{FF2B5EF4-FFF2-40B4-BE49-F238E27FC236}">
                <a16:creationId xmlns:a16="http://schemas.microsoft.com/office/drawing/2014/main" id="{DD2D1CCE-3857-9241-AE88-BAAF782EB415}"/>
              </a:ext>
            </a:extLst>
          </p:cNvPr>
          <p:cNvGrpSpPr/>
          <p:nvPr/>
        </p:nvGrpSpPr>
        <p:grpSpPr>
          <a:xfrm>
            <a:off x="7380183" y="1924525"/>
            <a:ext cx="1897268" cy="1341334"/>
            <a:chOff x="8610465" y="1526606"/>
            <a:chExt cx="2754903" cy="1672683"/>
          </a:xfrm>
          <a:solidFill>
            <a:schemeClr val="accent3">
              <a:lumMod val="20000"/>
              <a:lumOff val="80000"/>
            </a:schemeClr>
          </a:solidFill>
        </p:grpSpPr>
        <p:sp>
          <p:nvSpPr>
            <p:cNvPr id="126" name="Rounded Rectangle 125">
              <a:extLst>
                <a:ext uri="{FF2B5EF4-FFF2-40B4-BE49-F238E27FC236}">
                  <a16:creationId xmlns:a16="http://schemas.microsoft.com/office/drawing/2014/main" id="{F24998BC-09E3-774A-9F3D-221F62991C68}"/>
                </a:ext>
              </a:extLst>
            </p:cNvPr>
            <p:cNvSpPr/>
            <p:nvPr/>
          </p:nvSpPr>
          <p:spPr>
            <a:xfrm>
              <a:off x="8610465" y="1526606"/>
              <a:ext cx="2754903" cy="1672683"/>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7C509DA9-E083-AF46-B5A4-622E2BE574A7}"/>
                </a:ext>
              </a:extLst>
            </p:cNvPr>
            <p:cNvSpPr/>
            <p:nvPr/>
          </p:nvSpPr>
          <p:spPr>
            <a:xfrm>
              <a:off x="8714163" y="2378417"/>
              <a:ext cx="2547505" cy="729232"/>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Composition to Generate Seeds</a:t>
              </a:r>
            </a:p>
          </p:txBody>
        </p:sp>
      </p:grpSp>
      <p:grpSp>
        <p:nvGrpSpPr>
          <p:cNvPr id="128" name="Group 127">
            <a:extLst>
              <a:ext uri="{FF2B5EF4-FFF2-40B4-BE49-F238E27FC236}">
                <a16:creationId xmlns:a16="http://schemas.microsoft.com/office/drawing/2014/main" id="{087058BA-4FD7-5B48-BF18-77751395EC8B}"/>
              </a:ext>
            </a:extLst>
          </p:cNvPr>
          <p:cNvGrpSpPr/>
          <p:nvPr/>
        </p:nvGrpSpPr>
        <p:grpSpPr>
          <a:xfrm>
            <a:off x="4581865" y="2028481"/>
            <a:ext cx="2299955" cy="1243101"/>
            <a:chOff x="5868563" y="1505236"/>
            <a:chExt cx="2069080" cy="1550180"/>
          </a:xfrm>
          <a:solidFill>
            <a:schemeClr val="tx2">
              <a:lumMod val="20000"/>
              <a:lumOff val="80000"/>
            </a:schemeClr>
          </a:solidFill>
        </p:grpSpPr>
        <p:sp>
          <p:nvSpPr>
            <p:cNvPr id="129" name="Rounded Rectangle 128">
              <a:extLst>
                <a:ext uri="{FF2B5EF4-FFF2-40B4-BE49-F238E27FC236}">
                  <a16:creationId xmlns:a16="http://schemas.microsoft.com/office/drawing/2014/main" id="{52607467-5B23-F64A-97EE-176928D4A449}"/>
                </a:ext>
              </a:extLst>
            </p:cNvPr>
            <p:cNvSpPr/>
            <p:nvPr/>
          </p:nvSpPr>
          <p:spPr>
            <a:xfrm>
              <a:off x="5868563" y="1505236"/>
              <a:ext cx="2069080" cy="1550180"/>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C25A4CF0-67B0-4143-8436-5F28CD49A62D}"/>
                </a:ext>
              </a:extLst>
            </p:cNvPr>
            <p:cNvSpPr/>
            <p:nvPr/>
          </p:nvSpPr>
          <p:spPr>
            <a:xfrm>
              <a:off x="6005072" y="2574178"/>
              <a:ext cx="1867052" cy="422186"/>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Topology Generation</a:t>
              </a:r>
            </a:p>
          </p:txBody>
        </p:sp>
      </p:grpSp>
      <p:grpSp>
        <p:nvGrpSpPr>
          <p:cNvPr id="131" name="Group 130">
            <a:extLst>
              <a:ext uri="{FF2B5EF4-FFF2-40B4-BE49-F238E27FC236}">
                <a16:creationId xmlns:a16="http://schemas.microsoft.com/office/drawing/2014/main" id="{CA1BBB44-19C3-9B44-84BF-822AA3F01574}"/>
              </a:ext>
            </a:extLst>
          </p:cNvPr>
          <p:cNvGrpSpPr/>
          <p:nvPr/>
        </p:nvGrpSpPr>
        <p:grpSpPr>
          <a:xfrm>
            <a:off x="2325356" y="2413508"/>
            <a:ext cx="1762476" cy="895666"/>
            <a:chOff x="5868563" y="1382733"/>
            <a:chExt cx="2069080" cy="1672683"/>
          </a:xfrm>
          <a:solidFill>
            <a:schemeClr val="tx2">
              <a:lumMod val="20000"/>
              <a:lumOff val="80000"/>
            </a:schemeClr>
          </a:solidFill>
        </p:grpSpPr>
        <p:sp>
          <p:nvSpPr>
            <p:cNvPr id="132" name="Rounded Rectangle 131">
              <a:extLst>
                <a:ext uri="{FF2B5EF4-FFF2-40B4-BE49-F238E27FC236}">
                  <a16:creationId xmlns:a16="http://schemas.microsoft.com/office/drawing/2014/main" id="{2C40C44D-FEA6-1B4E-86B4-2731AADA18A0}"/>
                </a:ext>
              </a:extLst>
            </p:cNvPr>
            <p:cNvSpPr/>
            <p:nvPr/>
          </p:nvSpPr>
          <p:spPr>
            <a:xfrm>
              <a:off x="5868563" y="1382733"/>
              <a:ext cx="2069080" cy="1672683"/>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D49D3D8-5865-7446-B05B-AAFF766B9885}"/>
                </a:ext>
              </a:extLst>
            </p:cNvPr>
            <p:cNvSpPr/>
            <p:nvPr/>
          </p:nvSpPr>
          <p:spPr>
            <a:xfrm>
              <a:off x="6032668" y="2379944"/>
              <a:ext cx="1740875" cy="632260"/>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Design Patterns</a:t>
              </a:r>
            </a:p>
          </p:txBody>
        </p:sp>
      </p:grpSp>
      <p:grpSp>
        <p:nvGrpSpPr>
          <p:cNvPr id="134" name="Group 133">
            <a:extLst>
              <a:ext uri="{FF2B5EF4-FFF2-40B4-BE49-F238E27FC236}">
                <a16:creationId xmlns:a16="http://schemas.microsoft.com/office/drawing/2014/main" id="{3A164DB9-6D43-1646-BD1A-3832A8CBC95D}"/>
              </a:ext>
            </a:extLst>
          </p:cNvPr>
          <p:cNvGrpSpPr/>
          <p:nvPr/>
        </p:nvGrpSpPr>
        <p:grpSpPr>
          <a:xfrm>
            <a:off x="2331156" y="1156170"/>
            <a:ext cx="1762477" cy="1000325"/>
            <a:chOff x="5868563" y="1382733"/>
            <a:chExt cx="2069080" cy="1672683"/>
          </a:xfrm>
          <a:solidFill>
            <a:schemeClr val="accent3">
              <a:lumMod val="20000"/>
              <a:lumOff val="80000"/>
            </a:schemeClr>
          </a:solidFill>
        </p:grpSpPr>
        <p:sp>
          <p:nvSpPr>
            <p:cNvPr id="135" name="Rounded Rectangle 134">
              <a:extLst>
                <a:ext uri="{FF2B5EF4-FFF2-40B4-BE49-F238E27FC236}">
                  <a16:creationId xmlns:a16="http://schemas.microsoft.com/office/drawing/2014/main" id="{103C1DB4-AC09-7B4A-9BFD-03C80D8A476F}"/>
                </a:ext>
              </a:extLst>
            </p:cNvPr>
            <p:cNvSpPr/>
            <p:nvPr/>
          </p:nvSpPr>
          <p:spPr>
            <a:xfrm>
              <a:off x="5868563" y="1382733"/>
              <a:ext cx="2069080" cy="1672683"/>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864CA9DE-42EB-0240-9A59-7F9ADB4012C1}"/>
                </a:ext>
              </a:extLst>
            </p:cNvPr>
            <p:cNvSpPr/>
            <p:nvPr/>
          </p:nvSpPr>
          <p:spPr>
            <a:xfrm>
              <a:off x="6280100" y="2112127"/>
              <a:ext cx="1259192" cy="729232"/>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Propulsion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System</a:t>
              </a:r>
            </a:p>
          </p:txBody>
        </p:sp>
      </p:grpSp>
      <p:sp>
        <p:nvSpPr>
          <p:cNvPr id="137" name="Rectangle 136">
            <a:extLst>
              <a:ext uri="{FF2B5EF4-FFF2-40B4-BE49-F238E27FC236}">
                <a16:creationId xmlns:a16="http://schemas.microsoft.com/office/drawing/2014/main" id="{297CB72C-A1B9-F441-B45E-5D2A9D04FC99}"/>
              </a:ext>
            </a:extLst>
          </p:cNvPr>
          <p:cNvSpPr/>
          <p:nvPr/>
        </p:nvSpPr>
        <p:spPr>
          <a:xfrm>
            <a:off x="8916152" y="1123987"/>
            <a:ext cx="304037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UAV/UAM design</a:t>
            </a:r>
          </a:p>
        </p:txBody>
      </p:sp>
      <p:sp>
        <p:nvSpPr>
          <p:cNvPr id="138" name="Rectangle 137">
            <a:extLst>
              <a:ext uri="{FF2B5EF4-FFF2-40B4-BE49-F238E27FC236}">
                <a16:creationId xmlns:a16="http://schemas.microsoft.com/office/drawing/2014/main" id="{C1A287FE-1DFC-3446-A7A2-FBAF9066D717}"/>
              </a:ext>
            </a:extLst>
          </p:cNvPr>
          <p:cNvSpPr/>
          <p:nvPr/>
        </p:nvSpPr>
        <p:spPr>
          <a:xfrm>
            <a:off x="3281547" y="3527660"/>
            <a:ext cx="3068029"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FDM Input: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Abstracted topology, propulsion,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a:t>
            </a:r>
            <a:r>
              <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rPr>
              <a:t>ontrol</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surfaces, Mass, Inertia</a:t>
            </a:r>
          </a:p>
        </p:txBody>
      </p:sp>
      <p:sp>
        <p:nvSpPr>
          <p:cNvPr id="139" name="Up Arrow 138">
            <a:extLst>
              <a:ext uri="{FF2B5EF4-FFF2-40B4-BE49-F238E27FC236}">
                <a16:creationId xmlns:a16="http://schemas.microsoft.com/office/drawing/2014/main" id="{B0E379BC-97A9-DC47-BB81-B91404711414}"/>
              </a:ext>
            </a:extLst>
          </p:cNvPr>
          <p:cNvSpPr/>
          <p:nvPr/>
        </p:nvSpPr>
        <p:spPr>
          <a:xfrm>
            <a:off x="7023174" y="3435395"/>
            <a:ext cx="183189" cy="1088892"/>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Down Arrow 139">
            <a:extLst>
              <a:ext uri="{FF2B5EF4-FFF2-40B4-BE49-F238E27FC236}">
                <a16:creationId xmlns:a16="http://schemas.microsoft.com/office/drawing/2014/main" id="{1DADF362-4A07-ED42-A123-9099E7A75385}"/>
              </a:ext>
            </a:extLst>
          </p:cNvPr>
          <p:cNvSpPr/>
          <p:nvPr/>
        </p:nvSpPr>
        <p:spPr>
          <a:xfrm>
            <a:off x="6471928" y="3435395"/>
            <a:ext cx="193891" cy="108889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1FBCA9C7-4C0B-F542-A8E8-B058C9C46D5A}"/>
              </a:ext>
            </a:extLst>
          </p:cNvPr>
          <p:cNvSpPr/>
          <p:nvPr/>
        </p:nvSpPr>
        <p:spPr>
          <a:xfrm>
            <a:off x="7371795" y="3532074"/>
            <a:ext cx="306802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Max-Distance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Hover-time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Thrust, Lift</a:t>
            </a:r>
          </a:p>
        </p:txBody>
      </p:sp>
      <p:sp>
        <p:nvSpPr>
          <p:cNvPr id="142" name="Rectangle 141">
            <a:extLst>
              <a:ext uri="{FF2B5EF4-FFF2-40B4-BE49-F238E27FC236}">
                <a16:creationId xmlns:a16="http://schemas.microsoft.com/office/drawing/2014/main" id="{6954EDF0-6534-1741-8FFA-0ABF609AFB5F}"/>
              </a:ext>
            </a:extLst>
          </p:cNvPr>
          <p:cNvSpPr/>
          <p:nvPr/>
        </p:nvSpPr>
        <p:spPr>
          <a:xfrm>
            <a:off x="261191" y="4201121"/>
            <a:ext cx="1795684"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Mission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Specifications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Bent Arrow 142">
            <a:extLst>
              <a:ext uri="{FF2B5EF4-FFF2-40B4-BE49-F238E27FC236}">
                <a16:creationId xmlns:a16="http://schemas.microsoft.com/office/drawing/2014/main" id="{F82C5EA2-DCE5-D944-9720-D464AE689FF3}"/>
              </a:ext>
            </a:extLst>
          </p:cNvPr>
          <p:cNvSpPr/>
          <p:nvPr/>
        </p:nvSpPr>
        <p:spPr>
          <a:xfrm>
            <a:off x="1159033" y="2056048"/>
            <a:ext cx="897842" cy="1255864"/>
          </a:xfrm>
          <a:prstGeom prst="bentArrow">
            <a:avLst>
              <a:gd name="adj1" fmla="val 13822"/>
              <a:gd name="adj2" fmla="val 25000"/>
              <a:gd name="adj3" fmla="val 25000"/>
              <a:gd name="adj4" fmla="val 437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Bent Arrow 143">
            <a:extLst>
              <a:ext uri="{FF2B5EF4-FFF2-40B4-BE49-F238E27FC236}">
                <a16:creationId xmlns:a16="http://schemas.microsoft.com/office/drawing/2014/main" id="{B965D465-6030-6C44-872C-847F58D55B72}"/>
              </a:ext>
            </a:extLst>
          </p:cNvPr>
          <p:cNvSpPr/>
          <p:nvPr/>
        </p:nvSpPr>
        <p:spPr>
          <a:xfrm flipV="1">
            <a:off x="1165113" y="4864508"/>
            <a:ext cx="826750" cy="1249019"/>
          </a:xfrm>
          <a:prstGeom prst="bentArrow">
            <a:avLst>
              <a:gd name="adj1" fmla="val 13822"/>
              <a:gd name="adj2" fmla="val 25000"/>
              <a:gd name="adj3" fmla="val 25000"/>
              <a:gd name="adj4" fmla="val 437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1C4C2C1C-309F-C84A-B023-1F3FAE9172DE}"/>
              </a:ext>
            </a:extLst>
          </p:cNvPr>
          <p:cNvSpPr/>
          <p:nvPr/>
        </p:nvSpPr>
        <p:spPr>
          <a:xfrm>
            <a:off x="517235" y="3301241"/>
            <a:ext cx="149566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Abstracted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Specifications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6" name="Straight Arrow Connector 145">
            <a:extLst>
              <a:ext uri="{FF2B5EF4-FFF2-40B4-BE49-F238E27FC236}">
                <a16:creationId xmlns:a16="http://schemas.microsoft.com/office/drawing/2014/main" id="{140B08FD-F726-8541-97E3-49C230EA4075}"/>
              </a:ext>
            </a:extLst>
          </p:cNvPr>
          <p:cNvCxnSpPr/>
          <p:nvPr/>
        </p:nvCxnSpPr>
        <p:spPr bwMode="auto">
          <a:xfrm>
            <a:off x="1197947" y="3947572"/>
            <a:ext cx="0" cy="244866"/>
          </a:xfrm>
          <a:prstGeom prst="straightConnector1">
            <a:avLst/>
          </a:prstGeom>
          <a:noFill/>
          <a:ln w="22225">
            <a:solidFill>
              <a:schemeClr val="tx1"/>
            </a:solidFill>
            <a:round/>
            <a:headEnd type="triangle"/>
            <a:tailEnd type="triangle"/>
          </a:ln>
          <a:extLst>
            <a:ext uri="{909E8E84-426E-40DD-AFC4-6F175D3DCCD1}">
              <a14:hiddenFill xmlns:a14="http://schemas.microsoft.com/office/drawing/2010/main">
                <a:noFill/>
              </a14:hiddenFill>
            </a:ext>
          </a:extLst>
        </p:spPr>
      </p:cxnSp>
      <p:sp>
        <p:nvSpPr>
          <p:cNvPr id="147" name="Rounded Rectangle 146">
            <a:extLst>
              <a:ext uri="{FF2B5EF4-FFF2-40B4-BE49-F238E27FC236}">
                <a16:creationId xmlns:a16="http://schemas.microsoft.com/office/drawing/2014/main" id="{ABB3CEF8-739A-0D48-9CFE-C4AC2FC3E41D}"/>
              </a:ext>
            </a:extLst>
          </p:cNvPr>
          <p:cNvSpPr/>
          <p:nvPr/>
        </p:nvSpPr>
        <p:spPr>
          <a:xfrm>
            <a:off x="3890738" y="4549547"/>
            <a:ext cx="6236674" cy="2028913"/>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668F95A0-9292-C540-BEF1-F147AE7DD772}"/>
              </a:ext>
            </a:extLst>
          </p:cNvPr>
          <p:cNvSpPr/>
          <p:nvPr/>
        </p:nvSpPr>
        <p:spPr>
          <a:xfrm>
            <a:off x="4173312" y="6061474"/>
            <a:ext cx="542019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Control: Parametric</a:t>
            </a:r>
          </a:p>
        </p:txBody>
      </p:sp>
      <p:grpSp>
        <p:nvGrpSpPr>
          <p:cNvPr id="149" name="Group 148">
            <a:extLst>
              <a:ext uri="{FF2B5EF4-FFF2-40B4-BE49-F238E27FC236}">
                <a16:creationId xmlns:a16="http://schemas.microsoft.com/office/drawing/2014/main" id="{E2CFDE2E-2B29-2849-A048-C84F310E93F2}"/>
              </a:ext>
            </a:extLst>
          </p:cNvPr>
          <p:cNvGrpSpPr/>
          <p:nvPr/>
        </p:nvGrpSpPr>
        <p:grpSpPr>
          <a:xfrm>
            <a:off x="7865804" y="4694879"/>
            <a:ext cx="1762477" cy="1341335"/>
            <a:chOff x="8610467" y="1526606"/>
            <a:chExt cx="2069080" cy="1672683"/>
          </a:xfrm>
        </p:grpSpPr>
        <p:sp>
          <p:nvSpPr>
            <p:cNvPr id="150" name="Rounded Rectangle 149">
              <a:extLst>
                <a:ext uri="{FF2B5EF4-FFF2-40B4-BE49-F238E27FC236}">
                  <a16:creationId xmlns:a16="http://schemas.microsoft.com/office/drawing/2014/main" id="{51104AED-47FE-2045-9DBE-D55E01941607}"/>
                </a:ext>
              </a:extLst>
            </p:cNvPr>
            <p:cNvSpPr/>
            <p:nvPr/>
          </p:nvSpPr>
          <p:spPr>
            <a:xfrm>
              <a:off x="8610467" y="1526606"/>
              <a:ext cx="2069080" cy="167268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2232D73-408D-094C-BAED-B63F24F7674D}"/>
                </a:ext>
              </a:extLst>
            </p:cNvPr>
            <p:cNvSpPr/>
            <p:nvPr/>
          </p:nvSpPr>
          <p:spPr>
            <a:xfrm>
              <a:off x="9022343" y="2697301"/>
              <a:ext cx="1245342" cy="4221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Thrust/Lift</a:t>
              </a:r>
            </a:p>
          </p:txBody>
        </p:sp>
      </p:grpSp>
      <p:grpSp>
        <p:nvGrpSpPr>
          <p:cNvPr id="152" name="Group 151">
            <a:extLst>
              <a:ext uri="{FF2B5EF4-FFF2-40B4-BE49-F238E27FC236}">
                <a16:creationId xmlns:a16="http://schemas.microsoft.com/office/drawing/2014/main" id="{9E1B7B8C-82F4-2944-AAA5-17ED0EF4E8FD}"/>
              </a:ext>
            </a:extLst>
          </p:cNvPr>
          <p:cNvGrpSpPr/>
          <p:nvPr/>
        </p:nvGrpSpPr>
        <p:grpSpPr>
          <a:xfrm>
            <a:off x="4175919" y="4687405"/>
            <a:ext cx="1762477" cy="1341334"/>
            <a:chOff x="5868563" y="1382733"/>
            <a:chExt cx="2069080" cy="1672683"/>
          </a:xfrm>
        </p:grpSpPr>
        <p:sp>
          <p:nvSpPr>
            <p:cNvPr id="153" name="Rounded Rectangle 152">
              <a:extLst>
                <a:ext uri="{FF2B5EF4-FFF2-40B4-BE49-F238E27FC236}">
                  <a16:creationId xmlns:a16="http://schemas.microsoft.com/office/drawing/2014/main" id="{9D2DB24C-19A1-534B-B1C8-5B625F6E2961}"/>
                </a:ext>
              </a:extLst>
            </p:cNvPr>
            <p:cNvSpPr/>
            <p:nvPr/>
          </p:nvSpPr>
          <p:spPr>
            <a:xfrm>
              <a:off x="5868563" y="1382733"/>
              <a:ext cx="2069080" cy="167268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DDF6CFA7-1F37-9A48-9188-F521850A07CC}"/>
                </a:ext>
              </a:extLst>
            </p:cNvPr>
            <p:cNvSpPr/>
            <p:nvPr/>
          </p:nvSpPr>
          <p:spPr>
            <a:xfrm>
              <a:off x="6401927" y="2607663"/>
              <a:ext cx="1002356" cy="4221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Position</a:t>
              </a:r>
            </a:p>
          </p:txBody>
        </p:sp>
      </p:grpSp>
      <p:grpSp>
        <p:nvGrpSpPr>
          <p:cNvPr id="155" name="Group 154">
            <a:extLst>
              <a:ext uri="{FF2B5EF4-FFF2-40B4-BE49-F238E27FC236}">
                <a16:creationId xmlns:a16="http://schemas.microsoft.com/office/drawing/2014/main" id="{F5402D0C-0141-214C-908A-E30696861B46}"/>
              </a:ext>
            </a:extLst>
          </p:cNvPr>
          <p:cNvGrpSpPr/>
          <p:nvPr/>
        </p:nvGrpSpPr>
        <p:grpSpPr>
          <a:xfrm>
            <a:off x="6010123" y="4687405"/>
            <a:ext cx="1762477" cy="1341335"/>
            <a:chOff x="5868563" y="1382733"/>
            <a:chExt cx="2069080" cy="1672683"/>
          </a:xfrm>
        </p:grpSpPr>
        <p:sp>
          <p:nvSpPr>
            <p:cNvPr id="156" name="Rounded Rectangle 155">
              <a:extLst>
                <a:ext uri="{FF2B5EF4-FFF2-40B4-BE49-F238E27FC236}">
                  <a16:creationId xmlns:a16="http://schemas.microsoft.com/office/drawing/2014/main" id="{E9EDE0DB-6E23-354F-BE67-960188ECCC9E}"/>
                </a:ext>
              </a:extLst>
            </p:cNvPr>
            <p:cNvSpPr/>
            <p:nvPr/>
          </p:nvSpPr>
          <p:spPr>
            <a:xfrm>
              <a:off x="5868563" y="1382733"/>
              <a:ext cx="2069080" cy="167268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59FE4D4-36A3-9741-A390-F05761975780}"/>
                </a:ext>
              </a:extLst>
            </p:cNvPr>
            <p:cNvSpPr/>
            <p:nvPr/>
          </p:nvSpPr>
          <p:spPr>
            <a:xfrm>
              <a:off x="6443811" y="2605063"/>
              <a:ext cx="991442" cy="4221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Velocity</a:t>
              </a:r>
            </a:p>
          </p:txBody>
        </p:sp>
      </p:grpSp>
      <p:pic>
        <p:nvPicPr>
          <p:cNvPr id="158" name="Picture 157">
            <a:extLst>
              <a:ext uri="{FF2B5EF4-FFF2-40B4-BE49-F238E27FC236}">
                <a16:creationId xmlns:a16="http://schemas.microsoft.com/office/drawing/2014/main" id="{B04D39F4-999B-074D-841E-43627935C4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3812" y="4706236"/>
            <a:ext cx="1108464" cy="831349"/>
          </a:xfrm>
          <a:prstGeom prst="rect">
            <a:avLst/>
          </a:prstGeom>
        </p:spPr>
      </p:pic>
      <p:pic>
        <p:nvPicPr>
          <p:cNvPr id="159" name="Picture 158">
            <a:extLst>
              <a:ext uri="{FF2B5EF4-FFF2-40B4-BE49-F238E27FC236}">
                <a16:creationId xmlns:a16="http://schemas.microsoft.com/office/drawing/2014/main" id="{3E71D610-2F5E-8840-8C54-A06C3B554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501" y="4716404"/>
            <a:ext cx="1234454" cy="925840"/>
          </a:xfrm>
          <a:prstGeom prst="rect">
            <a:avLst/>
          </a:prstGeom>
        </p:spPr>
      </p:pic>
      <p:pic>
        <p:nvPicPr>
          <p:cNvPr id="160" name="Picture 159">
            <a:extLst>
              <a:ext uri="{FF2B5EF4-FFF2-40B4-BE49-F238E27FC236}">
                <a16:creationId xmlns:a16="http://schemas.microsoft.com/office/drawing/2014/main" id="{552E3533-4668-DA45-B9BD-E8B14FFB87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3106" y="4738426"/>
            <a:ext cx="1202920" cy="902190"/>
          </a:xfrm>
          <a:prstGeom prst="rect">
            <a:avLst/>
          </a:prstGeom>
        </p:spPr>
      </p:pic>
      <p:grpSp>
        <p:nvGrpSpPr>
          <p:cNvPr id="161" name="Group 160">
            <a:extLst>
              <a:ext uri="{FF2B5EF4-FFF2-40B4-BE49-F238E27FC236}">
                <a16:creationId xmlns:a16="http://schemas.microsoft.com/office/drawing/2014/main" id="{F2DE528C-1062-BF43-8D63-6EFAF13CECD9}"/>
              </a:ext>
            </a:extLst>
          </p:cNvPr>
          <p:cNvGrpSpPr/>
          <p:nvPr/>
        </p:nvGrpSpPr>
        <p:grpSpPr>
          <a:xfrm>
            <a:off x="9879059" y="3620631"/>
            <a:ext cx="2051750" cy="767700"/>
            <a:chOff x="8610465" y="1526606"/>
            <a:chExt cx="2754903" cy="1672683"/>
          </a:xfrm>
          <a:solidFill>
            <a:schemeClr val="accent3">
              <a:lumMod val="20000"/>
              <a:lumOff val="80000"/>
            </a:schemeClr>
          </a:solidFill>
        </p:grpSpPr>
        <p:sp>
          <p:nvSpPr>
            <p:cNvPr id="162" name="Rounded Rectangle 161">
              <a:extLst>
                <a:ext uri="{FF2B5EF4-FFF2-40B4-BE49-F238E27FC236}">
                  <a16:creationId xmlns:a16="http://schemas.microsoft.com/office/drawing/2014/main" id="{E9AEEDCF-86CB-754E-A9D5-7B816A4B4B4C}"/>
                </a:ext>
              </a:extLst>
            </p:cNvPr>
            <p:cNvSpPr/>
            <p:nvPr/>
          </p:nvSpPr>
          <p:spPr>
            <a:xfrm>
              <a:off x="8610465" y="1526606"/>
              <a:ext cx="2754903" cy="1672683"/>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82662810-1319-1345-BB5C-86188289A8D5}"/>
                </a:ext>
              </a:extLst>
            </p:cNvPr>
            <p:cNvSpPr/>
            <p:nvPr/>
          </p:nvSpPr>
          <p:spPr>
            <a:xfrm>
              <a:off x="8717094" y="1748604"/>
              <a:ext cx="2547506" cy="696581"/>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Final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Parameter Tuning</a:t>
              </a:r>
            </a:p>
          </p:txBody>
        </p:sp>
      </p:grpSp>
      <p:cxnSp>
        <p:nvCxnSpPr>
          <p:cNvPr id="164" name="Straight Arrow Connector 163">
            <a:extLst>
              <a:ext uri="{FF2B5EF4-FFF2-40B4-BE49-F238E27FC236}">
                <a16:creationId xmlns:a16="http://schemas.microsoft.com/office/drawing/2014/main" id="{3DD06421-BCAB-8F4B-B280-BCC339F35E4B}"/>
              </a:ext>
            </a:extLst>
          </p:cNvPr>
          <p:cNvCxnSpPr/>
          <p:nvPr/>
        </p:nvCxnSpPr>
        <p:spPr bwMode="auto">
          <a:xfrm>
            <a:off x="4087832" y="2885674"/>
            <a:ext cx="494033"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65" name="Straight Arrow Connector 164">
            <a:extLst>
              <a:ext uri="{FF2B5EF4-FFF2-40B4-BE49-F238E27FC236}">
                <a16:creationId xmlns:a16="http://schemas.microsoft.com/office/drawing/2014/main" id="{E1518709-CFC0-3644-95B3-9BF85F33C6C9}"/>
              </a:ext>
            </a:extLst>
          </p:cNvPr>
          <p:cNvCxnSpPr/>
          <p:nvPr/>
        </p:nvCxnSpPr>
        <p:spPr bwMode="auto">
          <a:xfrm>
            <a:off x="6881820" y="2682287"/>
            <a:ext cx="489975"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66" name="Elbow Connector 165">
            <a:extLst>
              <a:ext uri="{FF2B5EF4-FFF2-40B4-BE49-F238E27FC236}">
                <a16:creationId xmlns:a16="http://schemas.microsoft.com/office/drawing/2014/main" id="{F3CAE23C-9024-BF40-9E1C-6C07E457CAFC}"/>
              </a:ext>
            </a:extLst>
          </p:cNvPr>
          <p:cNvCxnSpPr>
            <a:cxnSpLocks/>
            <a:stCxn id="135" idx="3"/>
            <a:endCxn id="126" idx="0"/>
          </p:cNvCxnSpPr>
          <p:nvPr/>
        </p:nvCxnSpPr>
        <p:spPr bwMode="auto">
          <a:xfrm>
            <a:off x="4093633" y="1656333"/>
            <a:ext cx="4235184" cy="268192"/>
          </a:xfrm>
          <a:prstGeom prst="bentConnector2">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grpSp>
        <p:nvGrpSpPr>
          <p:cNvPr id="167" name="Group 166">
            <a:extLst>
              <a:ext uri="{FF2B5EF4-FFF2-40B4-BE49-F238E27FC236}">
                <a16:creationId xmlns:a16="http://schemas.microsoft.com/office/drawing/2014/main" id="{C693D873-9E20-964A-AC62-ECF2882EDE7B}"/>
              </a:ext>
            </a:extLst>
          </p:cNvPr>
          <p:cNvGrpSpPr/>
          <p:nvPr/>
        </p:nvGrpSpPr>
        <p:grpSpPr>
          <a:xfrm>
            <a:off x="9598516" y="1890699"/>
            <a:ext cx="1897268" cy="1341334"/>
            <a:chOff x="8610465" y="1526606"/>
            <a:chExt cx="2754903" cy="1672683"/>
          </a:xfrm>
          <a:solidFill>
            <a:schemeClr val="accent3">
              <a:lumMod val="20000"/>
              <a:lumOff val="80000"/>
            </a:schemeClr>
          </a:solidFill>
        </p:grpSpPr>
        <p:sp>
          <p:nvSpPr>
            <p:cNvPr id="168" name="Rounded Rectangle 167">
              <a:extLst>
                <a:ext uri="{FF2B5EF4-FFF2-40B4-BE49-F238E27FC236}">
                  <a16:creationId xmlns:a16="http://schemas.microsoft.com/office/drawing/2014/main" id="{1B5BA48E-543F-714B-A9BF-A5B02F6CA2B2}"/>
                </a:ext>
              </a:extLst>
            </p:cNvPr>
            <p:cNvSpPr/>
            <p:nvPr/>
          </p:nvSpPr>
          <p:spPr>
            <a:xfrm>
              <a:off x="8610465" y="1526606"/>
              <a:ext cx="2754903" cy="1672683"/>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793BD21-3E8C-1B4F-B290-1D82F9987AF8}"/>
                </a:ext>
              </a:extLst>
            </p:cNvPr>
            <p:cNvSpPr/>
            <p:nvPr/>
          </p:nvSpPr>
          <p:spPr>
            <a:xfrm>
              <a:off x="8714164" y="2378417"/>
              <a:ext cx="2547506" cy="729232"/>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Geometry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Parameter Tuning</a:t>
              </a:r>
            </a:p>
          </p:txBody>
        </p:sp>
      </p:grpSp>
      <p:cxnSp>
        <p:nvCxnSpPr>
          <p:cNvPr id="170" name="Straight Arrow Connector 169">
            <a:extLst>
              <a:ext uri="{FF2B5EF4-FFF2-40B4-BE49-F238E27FC236}">
                <a16:creationId xmlns:a16="http://schemas.microsoft.com/office/drawing/2014/main" id="{07A2A01A-6561-804E-91DB-C2F0750AEC5E}"/>
              </a:ext>
            </a:extLst>
          </p:cNvPr>
          <p:cNvCxnSpPr>
            <a:cxnSpLocks/>
          </p:cNvCxnSpPr>
          <p:nvPr/>
        </p:nvCxnSpPr>
        <p:spPr bwMode="auto">
          <a:xfrm>
            <a:off x="9285839" y="2682287"/>
            <a:ext cx="342442"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71" name="Straight Arrow Connector 170">
            <a:extLst>
              <a:ext uri="{FF2B5EF4-FFF2-40B4-BE49-F238E27FC236}">
                <a16:creationId xmlns:a16="http://schemas.microsoft.com/office/drawing/2014/main" id="{0979C95C-6CDB-9E4C-9671-2EA0440B7388}"/>
              </a:ext>
            </a:extLst>
          </p:cNvPr>
          <p:cNvCxnSpPr>
            <a:cxnSpLocks/>
            <a:endCxn id="162" idx="0"/>
          </p:cNvCxnSpPr>
          <p:nvPr/>
        </p:nvCxnSpPr>
        <p:spPr bwMode="auto">
          <a:xfrm>
            <a:off x="10904934" y="3232033"/>
            <a:ext cx="0" cy="388598"/>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72" name="Elbow Connector 171">
            <a:extLst>
              <a:ext uri="{FF2B5EF4-FFF2-40B4-BE49-F238E27FC236}">
                <a16:creationId xmlns:a16="http://schemas.microsoft.com/office/drawing/2014/main" id="{1E7EB4F9-A1B5-0A47-B5F0-D21061CA84B5}"/>
              </a:ext>
            </a:extLst>
          </p:cNvPr>
          <p:cNvCxnSpPr>
            <a:cxnSpLocks/>
            <a:stCxn id="147" idx="3"/>
            <a:endCxn id="162" idx="2"/>
          </p:cNvCxnSpPr>
          <p:nvPr/>
        </p:nvCxnSpPr>
        <p:spPr bwMode="auto">
          <a:xfrm flipV="1">
            <a:off x="10127412" y="4388331"/>
            <a:ext cx="777522" cy="1175673"/>
          </a:xfrm>
          <a:prstGeom prst="bentConnector2">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pic>
        <p:nvPicPr>
          <p:cNvPr id="173" name="Picture 172">
            <a:extLst>
              <a:ext uri="{FF2B5EF4-FFF2-40B4-BE49-F238E27FC236}">
                <a16:creationId xmlns:a16="http://schemas.microsoft.com/office/drawing/2014/main" id="{8EE1FF2E-03CE-8043-8635-2A248A3A1E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6403" y="1246821"/>
            <a:ext cx="525889" cy="412129"/>
          </a:xfrm>
          <a:prstGeom prst="rect">
            <a:avLst/>
          </a:prstGeom>
        </p:spPr>
      </p:pic>
      <p:pic>
        <p:nvPicPr>
          <p:cNvPr id="174" name="Picture 173">
            <a:extLst>
              <a:ext uri="{FF2B5EF4-FFF2-40B4-BE49-F238E27FC236}">
                <a16:creationId xmlns:a16="http://schemas.microsoft.com/office/drawing/2014/main" id="{9B6B812F-9A60-6644-B8A9-951A80FAA4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6471" y="1274096"/>
            <a:ext cx="657360" cy="319102"/>
          </a:xfrm>
          <a:prstGeom prst="rect">
            <a:avLst/>
          </a:prstGeom>
        </p:spPr>
      </p:pic>
      <p:pic>
        <p:nvPicPr>
          <p:cNvPr id="175" name="Picture 174">
            <a:extLst>
              <a:ext uri="{FF2B5EF4-FFF2-40B4-BE49-F238E27FC236}">
                <a16:creationId xmlns:a16="http://schemas.microsoft.com/office/drawing/2014/main" id="{56FA52EE-773F-884D-92BF-30C5A3F18A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8864" y="2121202"/>
            <a:ext cx="1545392" cy="431074"/>
          </a:xfrm>
          <a:prstGeom prst="rect">
            <a:avLst/>
          </a:prstGeom>
        </p:spPr>
      </p:pic>
      <p:pic>
        <p:nvPicPr>
          <p:cNvPr id="176" name="Picture 175">
            <a:extLst>
              <a:ext uri="{FF2B5EF4-FFF2-40B4-BE49-F238E27FC236}">
                <a16:creationId xmlns:a16="http://schemas.microsoft.com/office/drawing/2014/main" id="{A312F831-55DD-694E-9C37-E9A731204E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59536" y="1997547"/>
            <a:ext cx="1045411" cy="604049"/>
          </a:xfrm>
          <a:prstGeom prst="rect">
            <a:avLst/>
          </a:prstGeom>
        </p:spPr>
      </p:pic>
      <p:pic>
        <p:nvPicPr>
          <p:cNvPr id="177" name="Picture 176">
            <a:extLst>
              <a:ext uri="{FF2B5EF4-FFF2-40B4-BE49-F238E27FC236}">
                <a16:creationId xmlns:a16="http://schemas.microsoft.com/office/drawing/2014/main" id="{D1E58EEE-1038-EC4D-9B26-DB7EB2585C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5511038" y="1646143"/>
            <a:ext cx="412487" cy="1606781"/>
          </a:xfrm>
          <a:prstGeom prst="rect">
            <a:avLst/>
          </a:prstGeom>
        </p:spPr>
      </p:pic>
      <p:pic>
        <p:nvPicPr>
          <p:cNvPr id="178" name="Picture 177">
            <a:extLst>
              <a:ext uri="{FF2B5EF4-FFF2-40B4-BE49-F238E27FC236}">
                <a16:creationId xmlns:a16="http://schemas.microsoft.com/office/drawing/2014/main" id="{7AD58E2A-B0BA-6044-B4E0-4EBAC8FE5F35}"/>
              </a:ext>
            </a:extLst>
          </p:cNvPr>
          <p:cNvPicPr>
            <a:picLocks noChangeAspect="1"/>
          </p:cNvPicPr>
          <p:nvPr/>
        </p:nvPicPr>
        <p:blipFill rotWithShape="1">
          <a:blip r:embed="rId11">
            <a:extLst>
              <a:ext uri="{28A0092B-C50C-407E-A947-70E740481C1C}">
                <a14:useLocalDpi xmlns:a14="http://schemas.microsoft.com/office/drawing/2010/main" val="0"/>
              </a:ext>
            </a:extLst>
          </a:blip>
          <a:srcRect l="31369" r="31954"/>
          <a:stretch/>
        </p:blipFill>
        <p:spPr>
          <a:xfrm>
            <a:off x="2467074" y="2502048"/>
            <a:ext cx="727393" cy="436498"/>
          </a:xfrm>
          <a:prstGeom prst="rect">
            <a:avLst/>
          </a:prstGeom>
        </p:spPr>
      </p:pic>
      <p:pic>
        <p:nvPicPr>
          <p:cNvPr id="179" name="Picture 178">
            <a:extLst>
              <a:ext uri="{FF2B5EF4-FFF2-40B4-BE49-F238E27FC236}">
                <a16:creationId xmlns:a16="http://schemas.microsoft.com/office/drawing/2014/main" id="{BB14DE56-F38B-E642-A79D-849758858D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29106" y="2505190"/>
            <a:ext cx="602388" cy="437833"/>
          </a:xfrm>
          <a:prstGeom prst="rect">
            <a:avLst/>
          </a:prstGeom>
        </p:spPr>
      </p:pic>
      <p:sp>
        <p:nvSpPr>
          <p:cNvPr id="3" name="TextBox 2">
            <a:extLst>
              <a:ext uri="{FF2B5EF4-FFF2-40B4-BE49-F238E27FC236}">
                <a16:creationId xmlns:a16="http://schemas.microsoft.com/office/drawing/2014/main" id="{9F9F8540-9F5C-AC29-81A4-4BEB51A2D49F}"/>
              </a:ext>
            </a:extLst>
          </p:cNvPr>
          <p:cNvSpPr txBox="1"/>
          <p:nvPr/>
        </p:nvSpPr>
        <p:spPr>
          <a:xfrm>
            <a:off x="38612" y="885476"/>
            <a:ext cx="6219496" cy="461665"/>
          </a:xfrm>
          <a:prstGeom prst="rect">
            <a:avLst/>
          </a:prstGeom>
          <a:noFill/>
        </p:spPr>
        <p:txBody>
          <a:bodyPr wrap="square">
            <a:spAutoFit/>
          </a:bodyPr>
          <a:lstStyle/>
          <a:p>
            <a:r>
              <a:rPr kumimoji="0" lang="en-US" sz="2400" b="1"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Design Flow</a:t>
            </a:r>
            <a:endParaRPr lang="en-US" b="1" dirty="0"/>
          </a:p>
        </p:txBody>
      </p:sp>
      <p:sp>
        <p:nvSpPr>
          <p:cNvPr id="2" name="TextBox 1">
            <a:extLst>
              <a:ext uri="{FF2B5EF4-FFF2-40B4-BE49-F238E27FC236}">
                <a16:creationId xmlns:a16="http://schemas.microsoft.com/office/drawing/2014/main" id="{773FCE9E-F557-CE55-4F2E-FFDF783BC65A}"/>
              </a:ext>
            </a:extLst>
          </p:cNvPr>
          <p:cNvSpPr txBox="1"/>
          <p:nvPr/>
        </p:nvSpPr>
        <p:spPr>
          <a:xfrm>
            <a:off x="2545065" y="6574986"/>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356448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47DC1C-C9F4-7113-74A0-9AEDC67C8800}"/>
              </a:ext>
            </a:extLst>
          </p:cNvPr>
          <p:cNvSpPr>
            <a:spLocks noGrp="1"/>
          </p:cNvSpPr>
          <p:nvPr>
            <p:ph type="ftr" sz="quarter" idx="10"/>
          </p:nvPr>
        </p:nvSpPr>
        <p:spPr/>
        <p:txBody>
          <a:bodyPr/>
          <a:lstStyle/>
          <a:p>
            <a:pPr>
              <a:defRPr/>
            </a:pPr>
            <a:r>
              <a:rPr lang="en-US"/>
              <a:t>Distribution Statement</a:t>
            </a:r>
          </a:p>
        </p:txBody>
      </p:sp>
      <p:sp>
        <p:nvSpPr>
          <p:cNvPr id="3" name="Slide Number Placeholder 2">
            <a:extLst>
              <a:ext uri="{FF2B5EF4-FFF2-40B4-BE49-F238E27FC236}">
                <a16:creationId xmlns:a16="http://schemas.microsoft.com/office/drawing/2014/main" id="{CC87C2FB-424C-EA5C-051C-ECDA5BE66CB8}"/>
              </a:ext>
            </a:extLst>
          </p:cNvPr>
          <p:cNvSpPr>
            <a:spLocks noGrp="1"/>
          </p:cNvSpPr>
          <p:nvPr>
            <p:ph type="sldNum" sz="quarter" idx="11"/>
          </p:nvPr>
        </p:nvSpPr>
        <p:spPr/>
        <p:txBody>
          <a:bodyPr/>
          <a:lstStyle/>
          <a:p>
            <a:pPr>
              <a:defRPr/>
            </a:pPr>
            <a:fld id="{231CC523-8BC6-4921-807A-66BD262F34AB}" type="slidenum">
              <a:rPr lang="en-US" smtClean="0"/>
              <a:pPr>
                <a:defRPr/>
              </a:pPr>
              <a:t>39</a:t>
            </a:fld>
            <a:endParaRPr lang="en-US"/>
          </a:p>
        </p:txBody>
      </p:sp>
      <p:sp>
        <p:nvSpPr>
          <p:cNvPr id="8" name="Title 7">
            <a:extLst>
              <a:ext uri="{FF2B5EF4-FFF2-40B4-BE49-F238E27FC236}">
                <a16:creationId xmlns:a16="http://schemas.microsoft.com/office/drawing/2014/main" id="{DB0FDAA4-A698-C62A-80F5-382820438038}"/>
              </a:ext>
            </a:extLst>
          </p:cNvPr>
          <p:cNvSpPr>
            <a:spLocks noGrp="1"/>
          </p:cNvSpPr>
          <p:nvPr>
            <p:ph type="ctrTitle"/>
          </p:nvPr>
        </p:nvSpPr>
        <p:spPr>
          <a:xfrm>
            <a:off x="472090" y="182949"/>
            <a:ext cx="9525000" cy="612648"/>
          </a:xfrm>
        </p:spPr>
        <p:txBody>
          <a:bodyPr/>
          <a:lstStyle/>
          <a:p>
            <a:r>
              <a:rPr lang="en-US" dirty="0"/>
              <a:t>5 High Performing Designs</a:t>
            </a:r>
          </a:p>
        </p:txBody>
      </p:sp>
      <p:sp>
        <p:nvSpPr>
          <p:cNvPr id="9" name="TextBox 8">
            <a:extLst>
              <a:ext uri="{FF2B5EF4-FFF2-40B4-BE49-F238E27FC236}">
                <a16:creationId xmlns:a16="http://schemas.microsoft.com/office/drawing/2014/main" id="{A5856A4D-C64E-4E89-0179-9FDB2271C8AC}"/>
              </a:ext>
            </a:extLst>
          </p:cNvPr>
          <p:cNvSpPr txBox="1"/>
          <p:nvPr/>
        </p:nvSpPr>
        <p:spPr>
          <a:xfrm>
            <a:off x="1157963" y="2879289"/>
            <a:ext cx="4375734" cy="461665"/>
          </a:xfrm>
          <a:prstGeom prst="rect">
            <a:avLst/>
          </a:prstGeom>
          <a:noFill/>
        </p:spPr>
        <p:txBody>
          <a:bodyPr wrap="square">
            <a:spAutoFit/>
          </a:bodyPr>
          <a:lstStyle/>
          <a:p>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Beetle, </a:t>
            </a:r>
            <a:r>
              <a:rPr lang="en-US" sz="2400" b="1" dirty="0">
                <a:solidFill>
                  <a:prstClr val="black"/>
                </a:solidFill>
                <a:latin typeface="Calibri" panose="020F0502020204030204" pitchFamily="34" charset="0"/>
                <a:ea typeface="Tahoma" pitchFamily="34" charset="0"/>
                <a:cs typeface="Calibri" panose="020F0502020204030204" pitchFamily="34" charset="0"/>
              </a:rPr>
              <a:t>Score: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7962</a:t>
            </a:r>
            <a:endParaRPr lang="en-US" b="1" dirty="0">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A6556FBD-4EF6-F6D4-F63D-5408F6352E8B}"/>
                  </a:ext>
                </a:extLst>
              </p:cNvPr>
              <p:cNvGraphicFramePr>
                <a:graphicFrameLocks noChangeAspect="1"/>
              </p:cNvGraphicFramePr>
              <p:nvPr/>
            </p:nvGraphicFramePr>
            <p:xfrm>
              <a:off x="223792" y="987481"/>
              <a:ext cx="4133816" cy="1613829"/>
            </p:xfrm>
            <a:graphic>
              <a:graphicData uri="http://schemas.microsoft.com/office/drawing/2017/model3d">
                <am3d:model3d r:embed="rId2">
                  <am3d:spPr>
                    <a:xfrm>
                      <a:off x="0" y="0"/>
                      <a:ext cx="4133816" cy="1613829"/>
                    </a:xfrm>
                    <a:prstGeom prst="rect">
                      <a:avLst/>
                    </a:prstGeom>
                  </am3d:spPr>
                  <am3d:camera>
                    <am3d:pos x="0" y="0" z="63800499"/>
                    <am3d:up dx="0" dy="36000000" dz="0"/>
                    <am3d:lookAt x="0" y="0" z="0"/>
                    <am3d:perspective fov="2700000"/>
                  </am3d:camera>
                  <am3d:trans>
                    <am3d:meterPerModelUnit n="594" d="1000000"/>
                    <am3d:preTrans dx="-1219625" dy="28658" dz="0"/>
                    <am3d:scale>
                      <am3d:sx n="1000000" d="1000000"/>
                      <am3d:sy n="1000000" d="1000000"/>
                      <am3d:sz n="1000000" d="1000000"/>
                    </am3d:scale>
                    <am3d:rot ax="-9528706" ay="912356" az="348360"/>
                    <am3d:postTrans dx="0" dy="0" dz="0"/>
                  </am3d:trans>
                  <am3d:raster rName="Office3DRenderer" rVer="16.0.8326">
                    <am3d:blip r:embed="rId3"/>
                  </am3d:raster>
                  <am3d:objViewport viewportSz="61014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A6556FBD-4EF6-F6D4-F63D-5408F6352E8B}"/>
                  </a:ext>
                </a:extLst>
              </p:cNvPr>
              <p:cNvPicPr>
                <a:picLocks noGrp="1" noRot="1" noChangeAspect="1" noMove="1" noResize="1" noEditPoints="1" noAdjustHandles="1" noChangeArrowheads="1" noChangeShapeType="1" noCrop="1"/>
              </p:cNvPicPr>
              <p:nvPr/>
            </p:nvPicPr>
            <p:blipFill>
              <a:blip r:embed="rId3"/>
              <a:stretch>
                <a:fillRect/>
              </a:stretch>
            </p:blipFill>
            <p:spPr>
              <a:xfrm>
                <a:off x="223792" y="987481"/>
                <a:ext cx="4133816" cy="1613829"/>
              </a:xfrm>
              <a:prstGeom prst="rect">
                <a:avLst/>
              </a:prstGeom>
            </p:spPr>
          </p:pic>
        </mc:Fallback>
      </mc:AlternateContent>
      <p:sp>
        <p:nvSpPr>
          <p:cNvPr id="11" name="TextBox 10">
            <a:extLst>
              <a:ext uri="{FF2B5EF4-FFF2-40B4-BE49-F238E27FC236}">
                <a16:creationId xmlns:a16="http://schemas.microsoft.com/office/drawing/2014/main" id="{D732ADCC-8455-A293-3481-62CCF28B807A}"/>
              </a:ext>
            </a:extLst>
          </p:cNvPr>
          <p:cNvSpPr txBox="1"/>
          <p:nvPr/>
        </p:nvSpPr>
        <p:spPr>
          <a:xfrm>
            <a:off x="5533697" y="2879288"/>
            <a:ext cx="4375734" cy="461665"/>
          </a:xfrm>
          <a:prstGeom prst="rect">
            <a:avLst/>
          </a:prstGeom>
          <a:noFill/>
        </p:spPr>
        <p:txBody>
          <a:bodyPr wrap="square">
            <a:spAutoFit/>
          </a:bodyPr>
          <a:lstStyle/>
          <a:p>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Daisy, </a:t>
            </a:r>
            <a:r>
              <a:rPr lang="en-US" sz="2400" b="1" dirty="0">
                <a:solidFill>
                  <a:prstClr val="black"/>
                </a:solidFill>
                <a:latin typeface="Calibri" panose="020F0502020204030204" pitchFamily="34" charset="0"/>
                <a:ea typeface="Tahoma" pitchFamily="34" charset="0"/>
                <a:cs typeface="Calibri" panose="020F0502020204030204" pitchFamily="34" charset="0"/>
              </a:rPr>
              <a:t>Score: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5218</a:t>
            </a:r>
            <a:endParaRPr lang="en-US" b="1" dirty="0">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7701EF54-ADCD-424F-FBA9-929CC3E1C4D6}"/>
                  </a:ext>
                </a:extLst>
              </p:cNvPr>
              <p:cNvGraphicFramePr>
                <a:graphicFrameLocks noChangeAspect="1"/>
              </p:cNvGraphicFramePr>
              <p:nvPr/>
            </p:nvGraphicFramePr>
            <p:xfrm>
              <a:off x="4608344" y="1218691"/>
              <a:ext cx="3921237" cy="1433980"/>
            </p:xfrm>
            <a:graphic>
              <a:graphicData uri="http://schemas.microsoft.com/office/drawing/2017/model3d">
                <am3d:model3d r:embed="rId4">
                  <am3d:spPr>
                    <a:xfrm>
                      <a:off x="0" y="0"/>
                      <a:ext cx="3921237" cy="1433980"/>
                    </a:xfrm>
                    <a:prstGeom prst="rect">
                      <a:avLst/>
                    </a:prstGeom>
                  </am3d:spPr>
                  <am3d:camera>
                    <am3d:pos x="0" y="0" z="64123261"/>
                    <am3d:up dx="0" dy="36000000" dz="0"/>
                    <am3d:lookAt x="0" y="0" z="0"/>
                    <am3d:perspective fov="2700000"/>
                  </am3d:camera>
                  <am3d:trans>
                    <am3d:meterPerModelUnit n="769" d="1000000"/>
                    <am3d:preTrans dx="0" dy="-565682" dz="0"/>
                    <am3d:scale>
                      <am3d:sx n="1000000" d="1000000"/>
                      <am3d:sy n="1000000" d="1000000"/>
                      <am3d:sz n="1000000" d="1000000"/>
                    </am3d:scale>
                    <am3d:rot ax="-9367208" ay="1393366" az="594131"/>
                    <am3d:postTrans dx="0" dy="0" dz="0"/>
                  </am3d:trans>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7701EF54-ADCD-424F-FBA9-929CC3E1C4D6}"/>
                  </a:ext>
                </a:extLst>
              </p:cNvPr>
              <p:cNvPicPr>
                <a:picLocks noGrp="1" noRot="1" noChangeAspect="1" noMove="1" noResize="1" noEditPoints="1" noAdjustHandles="1" noChangeArrowheads="1" noChangeShapeType="1" noCrop="1"/>
              </p:cNvPicPr>
              <p:nvPr/>
            </p:nvPicPr>
            <p:blipFill>
              <a:blip r:embed="rId5"/>
              <a:stretch>
                <a:fillRect/>
              </a:stretch>
            </p:blipFill>
            <p:spPr>
              <a:xfrm>
                <a:off x="4608344" y="1218691"/>
                <a:ext cx="3921237" cy="14339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EA399E13-AAD6-D909-4E42-F003EC2593C9}"/>
                  </a:ext>
                </a:extLst>
              </p:cNvPr>
              <p:cNvGraphicFramePr>
                <a:graphicFrameLocks noChangeAspect="1"/>
              </p:cNvGraphicFramePr>
              <p:nvPr/>
            </p:nvGraphicFramePr>
            <p:xfrm>
              <a:off x="8673129" y="821892"/>
              <a:ext cx="3269679" cy="1779418"/>
            </p:xfrm>
            <a:graphic>
              <a:graphicData uri="http://schemas.microsoft.com/office/drawing/2017/model3d">
                <am3d:model3d r:embed="rId6">
                  <am3d:spPr>
                    <a:xfrm>
                      <a:off x="0" y="0"/>
                      <a:ext cx="3269679" cy="1779418"/>
                    </a:xfrm>
                    <a:prstGeom prst="rect">
                      <a:avLst/>
                    </a:prstGeom>
                  </am3d:spPr>
                  <am3d:camera>
                    <am3d:pos x="0" y="0" z="65785467"/>
                    <am3d:up dx="0" dy="36000000" dz="0"/>
                    <am3d:lookAt x="0" y="0" z="0"/>
                    <am3d:perspective fov="2700000"/>
                  </am3d:camera>
                  <am3d:trans>
                    <am3d:meterPerModelUnit n="945" d="1000000"/>
                    <am3d:preTrans dx="-1277204" dy="-476017" dz="0"/>
                    <am3d:scale>
                      <am3d:sx n="1000000" d="1000000"/>
                      <am3d:sy n="1000000" d="1000000"/>
                      <am3d:sz n="1000000" d="1000000"/>
                    </am3d:scale>
                    <am3d:rot ax="-3812063" ay="3170871" az="7319408"/>
                    <am3d:postTrans dx="0" dy="0" dz="0"/>
                  </am3d:trans>
                  <am3d:raster rName="Office3DRenderer" rVer="16.0.8326">
                    <am3d:blip r:embed="rId7"/>
                  </am3d:raster>
                  <am3d:objViewport viewportSz="37812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EA399E13-AAD6-D909-4E42-F003EC2593C9}"/>
                  </a:ext>
                </a:extLst>
              </p:cNvPr>
              <p:cNvPicPr>
                <a:picLocks noGrp="1" noRot="1" noChangeAspect="1" noMove="1" noResize="1" noEditPoints="1" noAdjustHandles="1" noChangeArrowheads="1" noChangeShapeType="1" noCrop="1"/>
              </p:cNvPicPr>
              <p:nvPr/>
            </p:nvPicPr>
            <p:blipFill>
              <a:blip r:embed="rId7"/>
              <a:stretch>
                <a:fillRect/>
              </a:stretch>
            </p:blipFill>
            <p:spPr>
              <a:xfrm>
                <a:off x="8673129" y="821892"/>
                <a:ext cx="3269679" cy="1779418"/>
              </a:xfrm>
              <a:prstGeom prst="rect">
                <a:avLst/>
              </a:prstGeom>
            </p:spPr>
          </p:pic>
        </mc:Fallback>
      </mc:AlternateContent>
      <p:sp>
        <p:nvSpPr>
          <p:cNvPr id="14" name="TextBox 13">
            <a:extLst>
              <a:ext uri="{FF2B5EF4-FFF2-40B4-BE49-F238E27FC236}">
                <a16:creationId xmlns:a16="http://schemas.microsoft.com/office/drawing/2014/main" id="{6D818FF9-26B2-D731-95AB-4541D4BEBBF0}"/>
              </a:ext>
            </a:extLst>
          </p:cNvPr>
          <p:cNvSpPr txBox="1"/>
          <p:nvPr/>
        </p:nvSpPr>
        <p:spPr>
          <a:xfrm>
            <a:off x="9123373" y="2879287"/>
            <a:ext cx="4375734" cy="461665"/>
          </a:xfrm>
          <a:prstGeom prst="rect">
            <a:avLst/>
          </a:prstGeom>
          <a:noFill/>
        </p:spPr>
        <p:txBody>
          <a:bodyPr wrap="square">
            <a:spAutoFit/>
          </a:bodyPr>
          <a:lstStyle/>
          <a:p>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Frog, </a:t>
            </a:r>
            <a:r>
              <a:rPr lang="en-US" sz="2400" b="1" dirty="0">
                <a:solidFill>
                  <a:prstClr val="black"/>
                </a:solidFill>
                <a:latin typeface="Calibri" panose="020F0502020204030204" pitchFamily="34" charset="0"/>
                <a:ea typeface="Tahoma" pitchFamily="34" charset="0"/>
                <a:cs typeface="Calibri" panose="020F0502020204030204" pitchFamily="34" charset="0"/>
              </a:rPr>
              <a:t>Score: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7920</a:t>
            </a:r>
            <a:endParaRPr lang="en-US" b="1" dirty="0">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B4158127-84E4-70A9-B9AC-D035252AE6A5}"/>
                  </a:ext>
                </a:extLst>
              </p:cNvPr>
              <p:cNvGraphicFramePr>
                <a:graphicFrameLocks noChangeAspect="1"/>
              </p:cNvGraphicFramePr>
              <p:nvPr/>
            </p:nvGraphicFramePr>
            <p:xfrm>
              <a:off x="836387" y="2892424"/>
              <a:ext cx="5018887" cy="2917958"/>
            </p:xfrm>
            <a:graphic>
              <a:graphicData uri="http://schemas.microsoft.com/office/drawing/2017/model3d">
                <am3d:model3d r:embed="rId8">
                  <am3d:spPr>
                    <a:xfrm>
                      <a:off x="0" y="0"/>
                      <a:ext cx="5018887" cy="2917958"/>
                    </a:xfrm>
                    <a:prstGeom prst="rect">
                      <a:avLst/>
                    </a:prstGeom>
                  </am3d:spPr>
                  <am3d:camera>
                    <am3d:pos x="0" y="0" z="63866435"/>
                    <am3d:up dx="0" dy="36000000" dz="0"/>
                    <am3d:lookAt x="0" y="0" z="0"/>
                    <am3d:perspective fov="2700000"/>
                  </am3d:camera>
                  <am3d:trans>
                    <am3d:meterPerModelUnit n="682" d="1000000"/>
                    <am3d:preTrans dx="0" dy="-526071" dz="0"/>
                    <am3d:scale>
                      <am3d:sx n="1000000" d="1000000"/>
                      <am3d:sy n="1000000" d="1000000"/>
                      <am3d:sz n="1000000" d="1000000"/>
                    </am3d:scale>
                    <am3d:rot ax="-9675271" ay="-238088" az="-80721"/>
                    <am3d:postTrans dx="0" dy="0" dz="0"/>
                  </am3d:trans>
                  <am3d:raster rName="Office3DRenderer" rVer="16.0.8326">
                    <am3d:blip r:embed="rId9"/>
                  </am3d:raster>
                  <am3d:objViewport viewportSz="71198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B4158127-84E4-70A9-B9AC-D035252AE6A5}"/>
                  </a:ext>
                </a:extLst>
              </p:cNvPr>
              <p:cNvPicPr>
                <a:picLocks noGrp="1" noRot="1" noChangeAspect="1" noMove="1" noResize="1" noEditPoints="1" noAdjustHandles="1" noChangeArrowheads="1" noChangeShapeType="1" noCrop="1"/>
              </p:cNvPicPr>
              <p:nvPr/>
            </p:nvPicPr>
            <p:blipFill>
              <a:blip r:embed="rId9"/>
              <a:stretch>
                <a:fillRect/>
              </a:stretch>
            </p:blipFill>
            <p:spPr>
              <a:xfrm>
                <a:off x="836387" y="2892424"/>
                <a:ext cx="5018887" cy="2917958"/>
              </a:xfrm>
              <a:prstGeom prst="rect">
                <a:avLst/>
              </a:prstGeom>
            </p:spPr>
          </p:pic>
        </mc:Fallback>
      </mc:AlternateContent>
      <p:sp>
        <p:nvSpPr>
          <p:cNvPr id="16" name="TextBox 15">
            <a:extLst>
              <a:ext uri="{FF2B5EF4-FFF2-40B4-BE49-F238E27FC236}">
                <a16:creationId xmlns:a16="http://schemas.microsoft.com/office/drawing/2014/main" id="{D847DF92-9374-CFF4-E623-F948A60489F1}"/>
              </a:ext>
            </a:extLst>
          </p:cNvPr>
          <p:cNvSpPr txBox="1"/>
          <p:nvPr/>
        </p:nvSpPr>
        <p:spPr>
          <a:xfrm>
            <a:off x="2169741" y="6085786"/>
            <a:ext cx="4375734" cy="461665"/>
          </a:xfrm>
          <a:prstGeom prst="rect">
            <a:avLst/>
          </a:prstGeom>
          <a:noFill/>
        </p:spPr>
        <p:txBody>
          <a:bodyPr wrap="square">
            <a:spAutoFit/>
          </a:bodyPr>
          <a:lstStyle/>
          <a:p>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Frog, </a:t>
            </a:r>
            <a:r>
              <a:rPr lang="en-US" sz="2400" b="1" dirty="0">
                <a:solidFill>
                  <a:prstClr val="black"/>
                </a:solidFill>
                <a:latin typeface="Calibri" panose="020F0502020204030204" pitchFamily="34" charset="0"/>
                <a:ea typeface="Tahoma" pitchFamily="34" charset="0"/>
                <a:cs typeface="Calibri" panose="020F0502020204030204" pitchFamily="34" charset="0"/>
              </a:rPr>
              <a:t>Score: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5263</a:t>
            </a:r>
            <a:endParaRPr lang="en-US" b="1" dirty="0">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37F40937-E566-1C63-15AC-861D2E90E753}"/>
                  </a:ext>
                </a:extLst>
              </p:cNvPr>
              <p:cNvGraphicFramePr>
                <a:graphicFrameLocks noChangeAspect="1"/>
              </p:cNvGraphicFramePr>
              <p:nvPr/>
            </p:nvGraphicFramePr>
            <p:xfrm>
              <a:off x="5925438" y="2797888"/>
              <a:ext cx="5507121" cy="3452476"/>
            </p:xfrm>
            <a:graphic>
              <a:graphicData uri="http://schemas.microsoft.com/office/drawing/2017/model3d">
                <am3d:model3d r:embed="rId10">
                  <am3d:spPr>
                    <a:xfrm>
                      <a:off x="0" y="0"/>
                      <a:ext cx="5507121" cy="3452476"/>
                    </a:xfrm>
                    <a:prstGeom prst="rect">
                      <a:avLst/>
                    </a:prstGeom>
                  </am3d:spPr>
                  <am3d:camera>
                    <am3d:pos x="0" y="0" z="60914666"/>
                    <am3d:up dx="0" dy="36000000" dz="0"/>
                    <am3d:lookAt x="0" y="0" z="0"/>
                    <am3d:perspective fov="2700000"/>
                  </am3d:camera>
                  <am3d:trans>
                    <am3d:meterPerModelUnit n="591" d="1000000"/>
                    <am3d:preTrans dx="-3558591" dy="-446599" dz="0"/>
                    <am3d:scale>
                      <am3d:sx n="1000000" d="1000000"/>
                      <am3d:sy n="1000000" d="1000000"/>
                      <am3d:sz n="1000000" d="1000000"/>
                    </am3d:scale>
                    <am3d:rot ax="-9298347" ay="199365" az="93009"/>
                    <am3d:postTrans dx="0" dy="0" dz="0"/>
                  </am3d:trans>
                  <am3d:raster rName="Office3DRenderer" rVer="16.0.8326">
                    <am3d:blip r:embed="rId11"/>
                  </am3d:raster>
                  <am3d:objViewport viewportSz="71912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37F40937-E566-1C63-15AC-861D2E90E753}"/>
                  </a:ext>
                </a:extLst>
              </p:cNvPr>
              <p:cNvPicPr>
                <a:picLocks noGrp="1" noRot="1" noChangeAspect="1" noMove="1" noResize="1" noEditPoints="1" noAdjustHandles="1" noChangeArrowheads="1" noChangeShapeType="1" noCrop="1"/>
              </p:cNvPicPr>
              <p:nvPr/>
            </p:nvPicPr>
            <p:blipFill>
              <a:blip r:embed="rId11"/>
              <a:stretch>
                <a:fillRect/>
              </a:stretch>
            </p:blipFill>
            <p:spPr>
              <a:xfrm>
                <a:off x="5925438" y="2797888"/>
                <a:ext cx="5507121" cy="3452476"/>
              </a:xfrm>
              <a:prstGeom prst="rect">
                <a:avLst/>
              </a:prstGeom>
            </p:spPr>
          </p:pic>
        </mc:Fallback>
      </mc:AlternateContent>
      <p:sp>
        <p:nvSpPr>
          <p:cNvPr id="18" name="TextBox 17">
            <a:extLst>
              <a:ext uri="{FF2B5EF4-FFF2-40B4-BE49-F238E27FC236}">
                <a16:creationId xmlns:a16="http://schemas.microsoft.com/office/drawing/2014/main" id="{91EF6AB5-F3AA-9A19-A583-02D464698404}"/>
              </a:ext>
            </a:extLst>
          </p:cNvPr>
          <p:cNvSpPr txBox="1"/>
          <p:nvPr/>
        </p:nvSpPr>
        <p:spPr>
          <a:xfrm>
            <a:off x="6433316" y="5985277"/>
            <a:ext cx="4375734" cy="461665"/>
          </a:xfrm>
          <a:prstGeom prst="rect">
            <a:avLst/>
          </a:prstGeom>
          <a:noFill/>
        </p:spPr>
        <p:txBody>
          <a:bodyPr wrap="square">
            <a:spAutoFit/>
          </a:bodyPr>
          <a:lstStyle/>
          <a:p>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Water strider, </a:t>
            </a:r>
            <a:r>
              <a:rPr lang="en-US" sz="2400" b="1" dirty="0">
                <a:solidFill>
                  <a:prstClr val="black"/>
                </a:solidFill>
                <a:latin typeface="Calibri" panose="020F0502020204030204" pitchFamily="34" charset="0"/>
                <a:ea typeface="Tahoma" pitchFamily="34" charset="0"/>
                <a:cs typeface="Calibri" panose="020F0502020204030204" pitchFamily="34" charset="0"/>
              </a:rPr>
              <a:t>Score: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5218</a:t>
            </a:r>
            <a:endParaRPr lang="en-US"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42A8158-DC29-38CE-EC8B-8B4B8096A892}"/>
              </a:ext>
            </a:extLst>
          </p:cNvPr>
          <p:cNvSpPr txBox="1"/>
          <p:nvPr/>
        </p:nvSpPr>
        <p:spPr>
          <a:xfrm>
            <a:off x="2545065" y="6505774"/>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105569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FA79-B121-FC9F-4DF8-24EDE5D848A1}"/>
              </a:ext>
            </a:extLst>
          </p:cNvPr>
          <p:cNvSpPr>
            <a:spLocks noGrp="1"/>
          </p:cNvSpPr>
          <p:nvPr>
            <p:ph type="title"/>
          </p:nvPr>
        </p:nvSpPr>
        <p:spPr>
          <a:xfrm>
            <a:off x="901262" y="1076062"/>
            <a:ext cx="10389475" cy="2553224"/>
          </a:xfrm>
        </p:spPr>
        <p:txBody>
          <a:bodyPr/>
          <a:lstStyle/>
          <a:p>
            <a:r>
              <a:rPr lang="en-US" sz="5400" dirty="0"/>
              <a:t>Design is a Sequential and Iterative Decision-Making Process</a:t>
            </a:r>
          </a:p>
        </p:txBody>
      </p:sp>
      <p:sp>
        <p:nvSpPr>
          <p:cNvPr id="4" name="Footer Placeholder 3">
            <a:extLst>
              <a:ext uri="{FF2B5EF4-FFF2-40B4-BE49-F238E27FC236}">
                <a16:creationId xmlns:a16="http://schemas.microsoft.com/office/drawing/2014/main" id="{C03B3F76-F432-A81F-BCF7-0C3C2BC14247}"/>
              </a:ext>
            </a:extLst>
          </p:cNvPr>
          <p:cNvSpPr>
            <a:spLocks noGrp="1"/>
          </p:cNvSpPr>
          <p:nvPr>
            <p:ph type="ftr" sz="quarter" idx="11"/>
          </p:nvPr>
        </p:nvSpPr>
        <p:spPr/>
        <p:txBody>
          <a:bodyPr/>
          <a:lstStyle/>
          <a:p>
            <a:r>
              <a:rPr lang="en-US"/>
              <a:t>Susmit Jha</a:t>
            </a:r>
          </a:p>
        </p:txBody>
      </p:sp>
      <p:sp>
        <p:nvSpPr>
          <p:cNvPr id="5" name="Slide Number Placeholder 4">
            <a:extLst>
              <a:ext uri="{FF2B5EF4-FFF2-40B4-BE49-F238E27FC236}">
                <a16:creationId xmlns:a16="http://schemas.microsoft.com/office/drawing/2014/main" id="{5B32DAC6-8A6D-8C44-4FA9-F5B5931280B3}"/>
              </a:ext>
            </a:extLst>
          </p:cNvPr>
          <p:cNvSpPr>
            <a:spLocks noGrp="1"/>
          </p:cNvSpPr>
          <p:nvPr>
            <p:ph type="sldNum" sz="quarter" idx="12"/>
          </p:nvPr>
        </p:nvSpPr>
        <p:spPr/>
        <p:txBody>
          <a:bodyPr/>
          <a:lstStyle/>
          <a:p>
            <a:fld id="{A5BC2A5F-903D-4A5C-AC3E-9031D13319FA}" type="slidenum">
              <a:rPr lang="en-US" smtClean="0"/>
              <a:t>4</a:t>
            </a:fld>
            <a:endParaRPr lang="en-US"/>
          </a:p>
        </p:txBody>
      </p:sp>
      <p:pic>
        <p:nvPicPr>
          <p:cNvPr id="6" name="Picture 5">
            <a:extLst>
              <a:ext uri="{FF2B5EF4-FFF2-40B4-BE49-F238E27FC236}">
                <a16:creationId xmlns:a16="http://schemas.microsoft.com/office/drawing/2014/main" id="{0D8E89B6-3EFA-427D-EE6F-C238E54E0530}"/>
              </a:ext>
            </a:extLst>
          </p:cNvPr>
          <p:cNvPicPr>
            <a:picLocks noChangeAspect="1"/>
          </p:cNvPicPr>
          <p:nvPr/>
        </p:nvPicPr>
        <p:blipFill>
          <a:blip r:embed="rId2"/>
          <a:stretch>
            <a:fillRect/>
          </a:stretch>
        </p:blipFill>
        <p:spPr>
          <a:xfrm>
            <a:off x="2708899" y="3823685"/>
            <a:ext cx="2289657" cy="1484503"/>
          </a:xfrm>
          <a:prstGeom prst="rect">
            <a:avLst/>
          </a:prstGeom>
        </p:spPr>
      </p:pic>
      <p:pic>
        <p:nvPicPr>
          <p:cNvPr id="7" name="Picture 4">
            <a:extLst>
              <a:ext uri="{FF2B5EF4-FFF2-40B4-BE49-F238E27FC236}">
                <a16:creationId xmlns:a16="http://schemas.microsoft.com/office/drawing/2014/main" id="{759CA6F5-0ECF-E98D-E34A-30F3A9297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426" y="3823685"/>
            <a:ext cx="1996225" cy="16935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84A8CF-6B1F-6B1C-115A-6DF2C873B1A4}"/>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4145649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47DC1C-C9F4-7113-74A0-9AEDC67C8800}"/>
              </a:ext>
            </a:extLst>
          </p:cNvPr>
          <p:cNvSpPr>
            <a:spLocks noGrp="1"/>
          </p:cNvSpPr>
          <p:nvPr>
            <p:ph type="ftr" sz="quarter" idx="10"/>
          </p:nvPr>
        </p:nvSpPr>
        <p:spPr/>
        <p:txBody>
          <a:bodyPr/>
          <a:lstStyle/>
          <a:p>
            <a:pPr>
              <a:defRPr/>
            </a:pPr>
            <a:r>
              <a:rPr lang="en-US"/>
              <a:t>Distribution Statement</a:t>
            </a:r>
          </a:p>
        </p:txBody>
      </p:sp>
      <p:sp>
        <p:nvSpPr>
          <p:cNvPr id="3" name="Slide Number Placeholder 2">
            <a:extLst>
              <a:ext uri="{FF2B5EF4-FFF2-40B4-BE49-F238E27FC236}">
                <a16:creationId xmlns:a16="http://schemas.microsoft.com/office/drawing/2014/main" id="{CC87C2FB-424C-EA5C-051C-ECDA5BE66CB8}"/>
              </a:ext>
            </a:extLst>
          </p:cNvPr>
          <p:cNvSpPr>
            <a:spLocks noGrp="1"/>
          </p:cNvSpPr>
          <p:nvPr>
            <p:ph type="sldNum" sz="quarter" idx="11"/>
          </p:nvPr>
        </p:nvSpPr>
        <p:spPr/>
        <p:txBody>
          <a:bodyPr/>
          <a:lstStyle/>
          <a:p>
            <a:pPr>
              <a:defRPr/>
            </a:pPr>
            <a:fld id="{231CC523-8BC6-4921-807A-66BD262F34AB}" type="slidenum">
              <a:rPr lang="en-US" smtClean="0"/>
              <a:pPr>
                <a:defRPr/>
              </a:pPr>
              <a:t>40</a:t>
            </a:fld>
            <a:endParaRPr lang="en-US"/>
          </a:p>
        </p:txBody>
      </p:sp>
      <p:sp>
        <p:nvSpPr>
          <p:cNvPr id="8" name="Title 7">
            <a:extLst>
              <a:ext uri="{FF2B5EF4-FFF2-40B4-BE49-F238E27FC236}">
                <a16:creationId xmlns:a16="http://schemas.microsoft.com/office/drawing/2014/main" id="{DB0FDAA4-A698-C62A-80F5-382820438038}"/>
              </a:ext>
            </a:extLst>
          </p:cNvPr>
          <p:cNvSpPr>
            <a:spLocks noGrp="1"/>
          </p:cNvSpPr>
          <p:nvPr>
            <p:ph type="ctrTitle"/>
          </p:nvPr>
        </p:nvSpPr>
        <p:spPr>
          <a:xfrm>
            <a:off x="472090" y="182949"/>
            <a:ext cx="9525000" cy="612648"/>
          </a:xfrm>
        </p:spPr>
        <p:txBody>
          <a:bodyPr/>
          <a:lstStyle/>
          <a:p>
            <a:r>
              <a:rPr lang="en-US" dirty="0"/>
              <a:t>5 Top Creative Designs</a:t>
            </a:r>
          </a:p>
        </p:txBody>
      </p:sp>
      <p:sp>
        <p:nvSpPr>
          <p:cNvPr id="9" name="TextBox 8">
            <a:extLst>
              <a:ext uri="{FF2B5EF4-FFF2-40B4-BE49-F238E27FC236}">
                <a16:creationId xmlns:a16="http://schemas.microsoft.com/office/drawing/2014/main" id="{A5856A4D-C64E-4E89-0179-9FDB2271C8AC}"/>
              </a:ext>
            </a:extLst>
          </p:cNvPr>
          <p:cNvSpPr txBox="1"/>
          <p:nvPr/>
        </p:nvSpPr>
        <p:spPr>
          <a:xfrm>
            <a:off x="466439" y="3978391"/>
            <a:ext cx="4375734" cy="461665"/>
          </a:xfrm>
          <a:prstGeom prst="rect">
            <a:avLst/>
          </a:prstGeom>
          <a:noFill/>
        </p:spPr>
        <p:txBody>
          <a:bodyPr wrap="square">
            <a:spAutoFit/>
          </a:bodyPr>
          <a:lstStyle/>
          <a:p>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Kite, </a:t>
            </a:r>
            <a:r>
              <a:rPr lang="en-US" sz="2400" b="1" dirty="0">
                <a:solidFill>
                  <a:prstClr val="black"/>
                </a:solidFill>
                <a:latin typeface="Calibri" panose="020F0502020204030204" pitchFamily="34" charset="0"/>
                <a:ea typeface="Tahoma" pitchFamily="34" charset="0"/>
                <a:cs typeface="Calibri" panose="020F0502020204030204" pitchFamily="34" charset="0"/>
              </a:rPr>
              <a:t>Score: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4308</a:t>
            </a:r>
            <a:endParaRPr lang="en-US"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732ADCC-8455-A293-3481-62CCF28B807A}"/>
              </a:ext>
            </a:extLst>
          </p:cNvPr>
          <p:cNvSpPr txBox="1"/>
          <p:nvPr/>
        </p:nvSpPr>
        <p:spPr>
          <a:xfrm>
            <a:off x="3139266" y="2952150"/>
            <a:ext cx="4375734" cy="461665"/>
          </a:xfrm>
          <a:prstGeom prst="rect">
            <a:avLst/>
          </a:prstGeom>
          <a:noFill/>
        </p:spPr>
        <p:txBody>
          <a:bodyPr wrap="square">
            <a:spAutoFit/>
          </a:bodyPr>
          <a:lstStyle/>
          <a:p>
            <a:r>
              <a:rPr kumimoji="0" lang="en-US" sz="2400" b="1" i="0" u="none" strike="noStrike" kern="1200" cap="none" spc="0" normalizeH="0" baseline="0" noProof="0" dirty="0" err="1">
                <a:ln>
                  <a:noFill/>
                </a:ln>
                <a:solidFill>
                  <a:prstClr val="black"/>
                </a:solidFill>
                <a:effectLst/>
                <a:uLnTx/>
                <a:uFillTx/>
                <a:latin typeface="Calibri" panose="020F0502020204030204" pitchFamily="34" charset="0"/>
                <a:ea typeface="Tahoma" pitchFamily="34" charset="0"/>
                <a:cs typeface="Calibri" panose="020F0502020204030204" pitchFamily="34" charset="0"/>
              </a:rPr>
              <a:t>PrayingMantis</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 </a:t>
            </a:r>
            <a:r>
              <a:rPr lang="en-US" sz="2400" b="1" dirty="0">
                <a:solidFill>
                  <a:prstClr val="black"/>
                </a:solidFill>
                <a:latin typeface="Calibri" panose="020F0502020204030204" pitchFamily="34" charset="0"/>
                <a:ea typeface="Tahoma" pitchFamily="34" charset="0"/>
                <a:cs typeface="Calibri" panose="020F0502020204030204" pitchFamily="34" charset="0"/>
              </a:rPr>
              <a:t>Score: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4944</a:t>
            </a:r>
            <a:endParaRPr lang="en-US"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6D818FF9-26B2-D731-95AB-4541D4BEBBF0}"/>
              </a:ext>
            </a:extLst>
          </p:cNvPr>
          <p:cNvSpPr txBox="1"/>
          <p:nvPr/>
        </p:nvSpPr>
        <p:spPr>
          <a:xfrm>
            <a:off x="8918421" y="2466683"/>
            <a:ext cx="4375734" cy="461665"/>
          </a:xfrm>
          <a:prstGeom prst="rect">
            <a:avLst/>
          </a:prstGeom>
          <a:noFill/>
        </p:spPr>
        <p:txBody>
          <a:bodyPr wrap="square">
            <a:spAutoFit/>
          </a:bodyPr>
          <a:lstStyle/>
          <a:p>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Frog, </a:t>
            </a:r>
            <a:r>
              <a:rPr lang="en-US" sz="2400" b="1" dirty="0">
                <a:solidFill>
                  <a:prstClr val="black"/>
                </a:solidFill>
                <a:latin typeface="Calibri" panose="020F0502020204030204" pitchFamily="34" charset="0"/>
                <a:ea typeface="Tahoma" pitchFamily="34" charset="0"/>
                <a:cs typeface="Calibri" panose="020F0502020204030204" pitchFamily="34" charset="0"/>
              </a:rPr>
              <a:t>Score: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3550</a:t>
            </a:r>
            <a:endParaRPr lang="en-US" b="1"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D847DF92-9374-CFF4-E623-F948A60489F1}"/>
              </a:ext>
            </a:extLst>
          </p:cNvPr>
          <p:cNvSpPr txBox="1"/>
          <p:nvPr/>
        </p:nvSpPr>
        <p:spPr>
          <a:xfrm>
            <a:off x="1193160" y="6213386"/>
            <a:ext cx="4375734"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3333FF"/>
                </a:solidFill>
                <a:effectLst/>
                <a:uLnTx/>
                <a:uFillTx/>
                <a:latin typeface="Calibri" panose="020F0502020204030204" pitchFamily="34" charset="0"/>
                <a:ea typeface="Tahoma" pitchFamily="34" charset="0"/>
                <a:cs typeface="Calibri" panose="020F0502020204030204" pitchFamily="34" charset="0"/>
              </a:rPr>
              <a:t>Vulture, </a:t>
            </a:r>
            <a:r>
              <a:rPr lang="en-US" sz="2400" b="1" dirty="0">
                <a:solidFill>
                  <a:srgbClr val="3333FF"/>
                </a:solidFill>
                <a:latin typeface="Calibri" panose="020F0502020204030204" pitchFamily="34" charset="0"/>
                <a:ea typeface="Tahoma" pitchFamily="34" charset="0"/>
                <a:cs typeface="Calibri" panose="020F0502020204030204" pitchFamily="34" charset="0"/>
              </a:rPr>
              <a:t>Score: </a:t>
            </a:r>
            <a:r>
              <a:rPr kumimoji="0" lang="en-US" sz="2400" b="1" i="0" u="none" strike="noStrike" kern="1200" cap="none" spc="0" normalizeH="0" baseline="0" noProof="0" dirty="0">
                <a:ln>
                  <a:noFill/>
                </a:ln>
                <a:solidFill>
                  <a:srgbClr val="3333FF"/>
                </a:solidFill>
                <a:effectLst/>
                <a:uLnTx/>
                <a:uFillTx/>
                <a:latin typeface="Calibri" panose="020F0502020204030204" pitchFamily="34" charset="0"/>
                <a:ea typeface="Tahoma" pitchFamily="34" charset="0"/>
                <a:cs typeface="Calibri" panose="020F0502020204030204" pitchFamily="34" charset="0"/>
              </a:rPr>
              <a:t>5263</a:t>
            </a:r>
            <a:endParaRPr lang="en-US" b="1" dirty="0">
              <a:solidFill>
                <a:srgbClr val="3333FF"/>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91EF6AB5-F3AA-9A19-A583-02D464698404}"/>
              </a:ext>
            </a:extLst>
          </p:cNvPr>
          <p:cNvSpPr txBox="1"/>
          <p:nvPr/>
        </p:nvSpPr>
        <p:spPr>
          <a:xfrm>
            <a:off x="7515000" y="5970472"/>
            <a:ext cx="4375734"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3333FF"/>
                </a:solidFill>
                <a:effectLst/>
                <a:uLnTx/>
                <a:uFillTx/>
                <a:latin typeface="Calibri" panose="020F0502020204030204" pitchFamily="34" charset="0"/>
                <a:ea typeface="Tahoma" pitchFamily="34" charset="0"/>
                <a:cs typeface="Calibri" panose="020F0502020204030204" pitchFamily="34" charset="0"/>
              </a:rPr>
              <a:t>Walrus, </a:t>
            </a:r>
            <a:r>
              <a:rPr lang="en-US" sz="2400" b="1" dirty="0">
                <a:solidFill>
                  <a:srgbClr val="3333FF"/>
                </a:solidFill>
                <a:latin typeface="Calibri" panose="020F0502020204030204" pitchFamily="34" charset="0"/>
                <a:ea typeface="Tahoma" pitchFamily="34" charset="0"/>
                <a:cs typeface="Calibri" panose="020F0502020204030204" pitchFamily="34" charset="0"/>
              </a:rPr>
              <a:t>Score: </a:t>
            </a:r>
            <a:r>
              <a:rPr kumimoji="0" lang="en-US" sz="2400" b="1" i="0" u="none" strike="noStrike" kern="1200" cap="none" spc="0" normalizeH="0" baseline="0" noProof="0" dirty="0">
                <a:ln>
                  <a:noFill/>
                </a:ln>
                <a:solidFill>
                  <a:srgbClr val="3333FF"/>
                </a:solidFill>
                <a:effectLst/>
                <a:uLnTx/>
                <a:uFillTx/>
                <a:latin typeface="Calibri" panose="020F0502020204030204" pitchFamily="34" charset="0"/>
                <a:ea typeface="Tahoma" pitchFamily="34" charset="0"/>
                <a:cs typeface="Calibri" panose="020F0502020204030204" pitchFamily="34" charset="0"/>
              </a:rPr>
              <a:t>5306</a:t>
            </a:r>
            <a:endParaRPr lang="en-US" b="1" dirty="0">
              <a:solidFill>
                <a:srgbClr val="3333FF"/>
              </a:solidFill>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42EEDE4-B932-4491-A6C8-6AB7D3F18181}"/>
                  </a:ext>
                </a:extLst>
              </p:cNvPr>
              <p:cNvGraphicFramePr>
                <a:graphicFrameLocks noChangeAspect="1"/>
              </p:cNvGraphicFramePr>
              <p:nvPr/>
            </p:nvGraphicFramePr>
            <p:xfrm>
              <a:off x="-59568" y="359053"/>
              <a:ext cx="3565912" cy="3667433"/>
            </p:xfrm>
            <a:graphic>
              <a:graphicData uri="http://schemas.microsoft.com/office/drawing/2017/model3d">
                <am3d:model3d r:embed="rId2">
                  <am3d:spPr>
                    <a:xfrm>
                      <a:off x="0" y="0"/>
                      <a:ext cx="3565912" cy="3667433"/>
                    </a:xfrm>
                    <a:prstGeom prst="rect">
                      <a:avLst/>
                    </a:prstGeom>
                  </am3d:spPr>
                  <am3d:camera>
                    <am3d:pos x="0" y="0" z="66709108"/>
                    <am3d:up dx="0" dy="36000000" dz="0"/>
                    <am3d:lookAt x="0" y="0" z="0"/>
                    <am3d:perspective fov="2700000"/>
                  </am3d:camera>
                  <am3d:trans>
                    <am3d:meterPerModelUnit n="554" d="1000000"/>
                    <am3d:preTrans dx="-722679" dy="6723431" dz="0"/>
                    <am3d:scale>
                      <am3d:sx n="1000000" d="1000000"/>
                      <am3d:sy n="1000000" d="1000000"/>
                      <am3d:sz n="1000000" d="1000000"/>
                    </am3d:scale>
                    <am3d:rot ax="-8765307" ay="-130373" az="-87837"/>
                    <am3d:postTrans dx="0" dy="0" dz="0"/>
                  </am3d:trans>
                  <am3d:raster rName="Office3DRenderer" rVer="16.0.8326">
                    <am3d:blip r:embed="rId3"/>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42EEDE4-B932-4491-A6C8-6AB7D3F18181}"/>
                  </a:ext>
                </a:extLst>
              </p:cNvPr>
              <p:cNvPicPr>
                <a:picLocks noGrp="1" noRot="1" noChangeAspect="1" noMove="1" noResize="1" noEditPoints="1" noAdjustHandles="1" noChangeArrowheads="1" noChangeShapeType="1" noCrop="1"/>
              </p:cNvPicPr>
              <p:nvPr/>
            </p:nvPicPr>
            <p:blipFill>
              <a:blip r:embed="rId3"/>
              <a:stretch>
                <a:fillRect/>
              </a:stretch>
            </p:blipFill>
            <p:spPr>
              <a:xfrm>
                <a:off x="-59568" y="359053"/>
                <a:ext cx="3565912" cy="36674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05EAB7EC-24C4-3963-3D0E-AFD457130F40}"/>
                  </a:ext>
                </a:extLst>
              </p:cNvPr>
              <p:cNvGraphicFramePr>
                <a:graphicFrameLocks noChangeAspect="1"/>
              </p:cNvGraphicFramePr>
              <p:nvPr>
                <p:extLst>
                  <p:ext uri="{D42A27DB-BD31-4B8C-83A1-F6EECF244321}">
                    <p14:modId xmlns:p14="http://schemas.microsoft.com/office/powerpoint/2010/main" val="409913272"/>
                  </p:ext>
                </p:extLst>
              </p:nvPr>
            </p:nvGraphicFramePr>
            <p:xfrm>
              <a:off x="3746219" y="145166"/>
              <a:ext cx="4719905" cy="3476489"/>
            </p:xfrm>
            <a:graphic>
              <a:graphicData uri="http://schemas.microsoft.com/office/drawing/2017/model3d">
                <am3d:model3d r:embed="rId4">
                  <am3d:spPr>
                    <a:xfrm>
                      <a:off x="0" y="0"/>
                      <a:ext cx="4719905" cy="3476489"/>
                    </a:xfrm>
                    <a:prstGeom prst="rect">
                      <a:avLst/>
                    </a:prstGeom>
                  </am3d:spPr>
                  <am3d:camera>
                    <am3d:pos x="0" y="0" z="74309412"/>
                    <am3d:up dx="0" dy="36000000" dz="0"/>
                    <am3d:lookAt x="0" y="0" z="0"/>
                    <am3d:perspective fov="2700000"/>
                  </am3d:camera>
                  <am3d:trans>
                    <am3d:meterPerModelUnit n="677" d="1000000"/>
                    <am3d:preTrans dx="3402671" dy="1192094" dz="0"/>
                    <am3d:scale>
                      <am3d:sx n="1000000" d="1000000"/>
                      <am3d:sy n="1000000" d="1000000"/>
                      <am3d:sz n="1000000" d="1000000"/>
                    </am3d:scale>
                    <am3d:rot ax="-9223045" ay="-247907" az="-122281"/>
                    <am3d:postTrans dx="0" dy="0" dz="0"/>
                  </am3d:trans>
                  <am3d:raster rName="Office3DRenderer" rVer="16.0.8326">
                    <am3d:blip r:embed="rId5"/>
                  </am3d:raster>
                  <am3d:objViewport viewportSz="58364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05EAB7EC-24C4-3963-3D0E-AFD457130F40}"/>
                  </a:ext>
                </a:extLst>
              </p:cNvPr>
              <p:cNvPicPr>
                <a:picLocks noGrp="1" noRot="1" noChangeAspect="1" noMove="1" noResize="1" noEditPoints="1" noAdjustHandles="1" noChangeArrowheads="1" noChangeShapeType="1" noCrop="1"/>
              </p:cNvPicPr>
              <p:nvPr/>
            </p:nvPicPr>
            <p:blipFill>
              <a:blip r:embed="rId5"/>
              <a:stretch>
                <a:fillRect/>
              </a:stretch>
            </p:blipFill>
            <p:spPr>
              <a:xfrm>
                <a:off x="3746219" y="145166"/>
                <a:ext cx="4719905" cy="34764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AA284A32-20DA-3C63-3800-3CE29B7FF5D5}"/>
                  </a:ext>
                </a:extLst>
              </p:cNvPr>
              <p:cNvGraphicFramePr>
                <a:graphicFrameLocks noChangeAspect="1"/>
              </p:cNvGraphicFramePr>
              <p:nvPr/>
            </p:nvGraphicFramePr>
            <p:xfrm>
              <a:off x="7839305" y="1034925"/>
              <a:ext cx="4352695" cy="1180175"/>
            </p:xfrm>
            <a:graphic>
              <a:graphicData uri="http://schemas.microsoft.com/office/drawing/2017/model3d">
                <am3d:model3d r:embed="rId6">
                  <am3d:spPr>
                    <a:xfrm>
                      <a:off x="0" y="0"/>
                      <a:ext cx="4352695" cy="1180175"/>
                    </a:xfrm>
                    <a:prstGeom prst="rect">
                      <a:avLst/>
                    </a:prstGeom>
                  </am3d:spPr>
                  <am3d:camera>
                    <am3d:pos x="0" y="0" z="64195990"/>
                    <am3d:up dx="0" dy="36000000" dz="0"/>
                    <am3d:lookAt x="0" y="0" z="0"/>
                    <am3d:perspective fov="2700000"/>
                  </am3d:camera>
                  <am3d:trans>
                    <am3d:meterPerModelUnit n="789" d="1000000"/>
                    <am3d:preTrans dx="-1239445" dy="-242616" dz="0"/>
                    <am3d:scale>
                      <am3d:sx n="1000000" d="1000000"/>
                      <am3d:sy n="1000000" d="1000000"/>
                      <am3d:sz n="1000000" d="1000000"/>
                    </am3d:scale>
                    <am3d:rot ax="-10337899" ay="-62279" az="-8416"/>
                    <am3d:postTrans dx="0" dy="0" dz="0"/>
                  </am3d:trans>
                  <am3d:raster rName="Office3DRenderer" rVer="16.0.8326">
                    <am3d:blip r:embed="rId7"/>
                  </am3d:raster>
                  <am3d:objViewport viewportSz="5418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AA284A32-20DA-3C63-3800-3CE29B7FF5D5}"/>
                  </a:ext>
                </a:extLst>
              </p:cNvPr>
              <p:cNvPicPr>
                <a:picLocks noGrp="1" noRot="1" noChangeAspect="1" noMove="1" noResize="1" noEditPoints="1" noAdjustHandles="1" noChangeArrowheads="1" noChangeShapeType="1" noCrop="1"/>
              </p:cNvPicPr>
              <p:nvPr/>
            </p:nvPicPr>
            <p:blipFill>
              <a:blip r:embed="rId7"/>
              <a:stretch>
                <a:fillRect/>
              </a:stretch>
            </p:blipFill>
            <p:spPr>
              <a:xfrm>
                <a:off x="7839305" y="1034925"/>
                <a:ext cx="4352695" cy="118017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AC38F10D-D749-3764-FDD2-377E038A2DEB}"/>
                  </a:ext>
                </a:extLst>
              </p:cNvPr>
              <p:cNvGraphicFramePr>
                <a:graphicFrameLocks noChangeAspect="1"/>
              </p:cNvGraphicFramePr>
              <p:nvPr>
                <p:extLst>
                  <p:ext uri="{D42A27DB-BD31-4B8C-83A1-F6EECF244321}">
                    <p14:modId xmlns:p14="http://schemas.microsoft.com/office/powerpoint/2010/main" val="45036618"/>
                  </p:ext>
                </p:extLst>
              </p:nvPr>
            </p:nvGraphicFramePr>
            <p:xfrm>
              <a:off x="621715" y="3877974"/>
              <a:ext cx="6354620" cy="2710393"/>
            </p:xfrm>
            <a:graphic>
              <a:graphicData uri="http://schemas.microsoft.com/office/drawing/2017/model3d">
                <am3d:model3d r:embed="rId8">
                  <am3d:spPr>
                    <a:xfrm>
                      <a:off x="0" y="0"/>
                      <a:ext cx="6354620" cy="2710393"/>
                    </a:xfrm>
                    <a:prstGeom prst="rect">
                      <a:avLst/>
                    </a:prstGeom>
                  </am3d:spPr>
                  <am3d:camera>
                    <am3d:pos x="0" y="0" z="52853426"/>
                    <am3d:up dx="0" dy="36000000" dz="0"/>
                    <am3d:lookAt x="0" y="0" z="0"/>
                    <am3d:perspective fov="2700000"/>
                  </am3d:camera>
                  <am3d:trans>
                    <am3d:meterPerModelUnit n="410" d="1000000"/>
                    <am3d:preTrans dx="1229736" dy="1517684" dz="130867"/>
                    <am3d:scale>
                      <am3d:sx n="1000000" d="1000000"/>
                      <am3d:sy n="1000000" d="1000000"/>
                      <am3d:sz n="1000000" d="1000000"/>
                    </am3d:scale>
                    <am3d:rot ax="-10006952" ay="1195586" az="274555"/>
                    <am3d:postTrans dx="0" dy="0" dz="0"/>
                  </am3d:trans>
                  <am3d:raster rName="Office3DRenderer" rVer="16.0.8326">
                    <am3d:blip r:embed="rId9"/>
                  </am3d:raster>
                  <am3d:objViewport viewportSz="97038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AC38F10D-D749-3764-FDD2-377E038A2DEB}"/>
                  </a:ext>
                </a:extLst>
              </p:cNvPr>
              <p:cNvPicPr>
                <a:picLocks noGrp="1" noRot="1" noChangeAspect="1" noMove="1" noResize="1" noEditPoints="1" noAdjustHandles="1" noChangeArrowheads="1" noChangeShapeType="1" noCrop="1"/>
              </p:cNvPicPr>
              <p:nvPr/>
            </p:nvPicPr>
            <p:blipFill>
              <a:blip r:embed="rId9"/>
              <a:stretch>
                <a:fillRect/>
              </a:stretch>
            </p:blipFill>
            <p:spPr>
              <a:xfrm>
                <a:off x="621715" y="3877974"/>
                <a:ext cx="6354620" cy="27103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C0700F66-9649-B43E-C0CA-4FA36AFC7814}"/>
                  </a:ext>
                </a:extLst>
              </p:cNvPr>
              <p:cNvGraphicFramePr>
                <a:graphicFrameLocks noChangeAspect="1"/>
              </p:cNvGraphicFramePr>
              <p:nvPr>
                <p:extLst>
                  <p:ext uri="{D42A27DB-BD31-4B8C-83A1-F6EECF244321}">
                    <p14:modId xmlns:p14="http://schemas.microsoft.com/office/powerpoint/2010/main" val="368981454"/>
                  </p:ext>
                </p:extLst>
              </p:nvPr>
            </p:nvGraphicFramePr>
            <p:xfrm>
              <a:off x="6252209" y="3184667"/>
              <a:ext cx="6556457" cy="2346853"/>
            </p:xfrm>
            <a:graphic>
              <a:graphicData uri="http://schemas.microsoft.com/office/drawing/2017/model3d">
                <am3d:model3d r:embed="rId10">
                  <am3d:spPr>
                    <a:xfrm>
                      <a:off x="0" y="0"/>
                      <a:ext cx="6556457" cy="2346853"/>
                    </a:xfrm>
                    <a:prstGeom prst="rect">
                      <a:avLst/>
                    </a:prstGeom>
                  </am3d:spPr>
                  <am3d:camera>
                    <am3d:pos x="0" y="0" z="63854101"/>
                    <am3d:up dx="0" dy="36000000" dz="0"/>
                    <am3d:lookAt x="0" y="0" z="0"/>
                    <am3d:perspective fov="2700000"/>
                  </am3d:camera>
                  <am3d:trans>
                    <am3d:meterPerModelUnit n="628" d="1000000"/>
                    <am3d:preTrans dx="-5221229" dy="249434" dz="0"/>
                    <am3d:scale>
                      <am3d:sx n="1000000" d="1000000"/>
                      <am3d:sy n="1000000" d="1000000"/>
                      <am3d:sz n="1000000" d="1000000"/>
                    </am3d:scale>
                    <am3d:rot ax="-8490765" ay="3354591" az="2001777"/>
                    <am3d:postTrans dx="0" dy="0" dz="0"/>
                  </am3d:trans>
                  <am3d:raster rName="Office3DRenderer" rVer="16.0.8326">
                    <am3d:blip r:embed="rId11"/>
                  </am3d:raster>
                  <am3d:objViewport viewportSz="7089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C0700F66-9649-B43E-C0CA-4FA36AFC7814}"/>
                  </a:ext>
                </a:extLst>
              </p:cNvPr>
              <p:cNvPicPr>
                <a:picLocks noGrp="1" noRot="1" noChangeAspect="1" noMove="1" noResize="1" noEditPoints="1" noAdjustHandles="1" noChangeArrowheads="1" noChangeShapeType="1" noCrop="1"/>
              </p:cNvPicPr>
              <p:nvPr/>
            </p:nvPicPr>
            <p:blipFill>
              <a:blip r:embed="rId11"/>
              <a:stretch>
                <a:fillRect/>
              </a:stretch>
            </p:blipFill>
            <p:spPr>
              <a:xfrm>
                <a:off x="6252209" y="3184667"/>
                <a:ext cx="6556457" cy="2346853"/>
              </a:xfrm>
              <a:prstGeom prst="rect">
                <a:avLst/>
              </a:prstGeom>
            </p:spPr>
          </p:pic>
        </mc:Fallback>
      </mc:AlternateContent>
      <p:sp>
        <p:nvSpPr>
          <p:cNvPr id="10" name="TextBox 9">
            <a:extLst>
              <a:ext uri="{FF2B5EF4-FFF2-40B4-BE49-F238E27FC236}">
                <a16:creationId xmlns:a16="http://schemas.microsoft.com/office/drawing/2014/main" id="{C8F1A71C-53AF-C4A8-BF81-409108797764}"/>
              </a:ext>
            </a:extLst>
          </p:cNvPr>
          <p:cNvSpPr txBox="1"/>
          <p:nvPr/>
        </p:nvSpPr>
        <p:spPr>
          <a:xfrm>
            <a:off x="2545065" y="6579172"/>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3617962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2AC14F-67A0-E15E-7704-C7D739C70201}"/>
              </a:ext>
            </a:extLst>
          </p:cNvPr>
          <p:cNvSpPr>
            <a:spLocks noGrp="1"/>
          </p:cNvSpPr>
          <p:nvPr>
            <p:ph type="ftr" sz="quarter" idx="10"/>
          </p:nvPr>
        </p:nvSpPr>
        <p:spPr/>
        <p:txBody>
          <a:bodyPr/>
          <a:lstStyle/>
          <a:p>
            <a:pPr>
              <a:defRPr/>
            </a:pPr>
            <a:r>
              <a:rPr lang="en-US"/>
              <a:t>Distribution Statement</a:t>
            </a:r>
          </a:p>
        </p:txBody>
      </p:sp>
      <p:sp>
        <p:nvSpPr>
          <p:cNvPr id="3" name="Slide Number Placeholder 2">
            <a:extLst>
              <a:ext uri="{FF2B5EF4-FFF2-40B4-BE49-F238E27FC236}">
                <a16:creationId xmlns:a16="http://schemas.microsoft.com/office/drawing/2014/main" id="{B1B18D19-EC48-55F6-00F3-989F40CE7D6F}"/>
              </a:ext>
            </a:extLst>
          </p:cNvPr>
          <p:cNvSpPr>
            <a:spLocks noGrp="1"/>
          </p:cNvSpPr>
          <p:nvPr>
            <p:ph type="sldNum" sz="quarter" idx="11"/>
          </p:nvPr>
        </p:nvSpPr>
        <p:spPr/>
        <p:txBody>
          <a:bodyPr/>
          <a:lstStyle/>
          <a:p>
            <a:pPr>
              <a:defRPr/>
            </a:pPr>
            <a:fld id="{231CC523-8BC6-4921-807A-66BD262F34AB}" type="slidenum">
              <a:rPr lang="en-US" smtClean="0"/>
              <a:pPr>
                <a:defRPr/>
              </a:pPr>
              <a:t>41</a:t>
            </a:fld>
            <a:endParaRPr lang="en-US"/>
          </a:p>
        </p:txBody>
      </p:sp>
      <p:sp>
        <p:nvSpPr>
          <p:cNvPr id="8" name="Title 7">
            <a:extLst>
              <a:ext uri="{FF2B5EF4-FFF2-40B4-BE49-F238E27FC236}">
                <a16:creationId xmlns:a16="http://schemas.microsoft.com/office/drawing/2014/main" id="{1EEBBF4B-D7D2-283D-A856-B30D21E4AD90}"/>
              </a:ext>
            </a:extLst>
          </p:cNvPr>
          <p:cNvSpPr>
            <a:spLocks noGrp="1"/>
          </p:cNvSpPr>
          <p:nvPr>
            <p:ph type="ctrTitle"/>
          </p:nvPr>
        </p:nvSpPr>
        <p:spPr>
          <a:xfrm>
            <a:off x="605976" y="121003"/>
            <a:ext cx="9525000" cy="612648"/>
          </a:xfrm>
        </p:spPr>
        <p:txBody>
          <a:bodyPr/>
          <a:lstStyle/>
          <a:p>
            <a:r>
              <a:rPr lang="en-US" dirty="0"/>
              <a:t>UAV Designs over the Program</a:t>
            </a:r>
          </a:p>
        </p:txBody>
      </p:sp>
      <p:pic>
        <p:nvPicPr>
          <p:cNvPr id="9" name="Picture 8">
            <a:extLst>
              <a:ext uri="{FF2B5EF4-FFF2-40B4-BE49-F238E27FC236}">
                <a16:creationId xmlns:a16="http://schemas.microsoft.com/office/drawing/2014/main" id="{A36608AF-9A3D-1FBC-016D-6CBBFD77867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2913"/>
          <a:stretch/>
        </p:blipFill>
        <p:spPr>
          <a:xfrm>
            <a:off x="204951" y="1103585"/>
            <a:ext cx="5155325" cy="2525417"/>
          </a:xfrm>
          <a:prstGeom prst="rect">
            <a:avLst/>
          </a:prstGeom>
        </p:spPr>
      </p:pic>
      <p:pic>
        <p:nvPicPr>
          <p:cNvPr id="10" name="Picture 9" descr="Diagram&#10;&#10;Description automatically generated">
            <a:extLst>
              <a:ext uri="{FF2B5EF4-FFF2-40B4-BE49-F238E27FC236}">
                <a16:creationId xmlns:a16="http://schemas.microsoft.com/office/drawing/2014/main" id="{3655B053-DBF0-2F2B-79D7-5BA83383F9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9595" y="1103585"/>
            <a:ext cx="6009645" cy="2585545"/>
          </a:xfrm>
          <a:prstGeom prst="rect">
            <a:avLst/>
          </a:prstGeom>
        </p:spPr>
      </p:pic>
      <p:sp>
        <p:nvSpPr>
          <p:cNvPr id="11" name="TextBox 10">
            <a:extLst>
              <a:ext uri="{FF2B5EF4-FFF2-40B4-BE49-F238E27FC236}">
                <a16:creationId xmlns:a16="http://schemas.microsoft.com/office/drawing/2014/main" id="{1150EC3A-3918-2354-E1E2-97E450C3BF38}"/>
              </a:ext>
            </a:extLst>
          </p:cNvPr>
          <p:cNvSpPr txBox="1"/>
          <p:nvPr/>
        </p:nvSpPr>
        <p:spPr>
          <a:xfrm>
            <a:off x="2134166" y="3689130"/>
            <a:ext cx="1311193"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Fall 2021</a:t>
            </a:r>
          </a:p>
        </p:txBody>
      </p:sp>
      <p:sp>
        <p:nvSpPr>
          <p:cNvPr id="12" name="TextBox 11">
            <a:extLst>
              <a:ext uri="{FF2B5EF4-FFF2-40B4-BE49-F238E27FC236}">
                <a16:creationId xmlns:a16="http://schemas.microsoft.com/office/drawing/2014/main" id="{E82D3D67-545D-16C0-951D-3357D8D27143}"/>
              </a:ext>
            </a:extLst>
          </p:cNvPr>
          <p:cNvSpPr txBox="1"/>
          <p:nvPr/>
        </p:nvSpPr>
        <p:spPr>
          <a:xfrm>
            <a:off x="8372055" y="3689130"/>
            <a:ext cx="1681871"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Spring 2022</a:t>
            </a:r>
          </a:p>
        </p:txBody>
      </p:sp>
      <p:sp>
        <p:nvSpPr>
          <p:cNvPr id="13" name="TextBox 12">
            <a:extLst>
              <a:ext uri="{FF2B5EF4-FFF2-40B4-BE49-F238E27FC236}">
                <a16:creationId xmlns:a16="http://schemas.microsoft.com/office/drawing/2014/main" id="{8DC48516-D4C7-7016-433E-8C921E7E1DD7}"/>
              </a:ext>
            </a:extLst>
          </p:cNvPr>
          <p:cNvSpPr txBox="1"/>
          <p:nvPr/>
        </p:nvSpPr>
        <p:spPr>
          <a:xfrm>
            <a:off x="4549325" y="6123169"/>
            <a:ext cx="1311193"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Fall 2022</a:t>
            </a: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5D81B827-A5AE-3965-FD1E-125EB298DA83}"/>
                  </a:ext>
                </a:extLst>
              </p:cNvPr>
              <p:cNvGraphicFramePr>
                <a:graphicFrameLocks noChangeAspect="1"/>
              </p:cNvGraphicFramePr>
              <p:nvPr>
                <p:extLst>
                  <p:ext uri="{D42A27DB-BD31-4B8C-83A1-F6EECF244321}">
                    <p14:modId xmlns:p14="http://schemas.microsoft.com/office/powerpoint/2010/main" val="2135595726"/>
                  </p:ext>
                </p:extLst>
              </p:nvPr>
            </p:nvGraphicFramePr>
            <p:xfrm>
              <a:off x="-80489" y="3895974"/>
              <a:ext cx="1928827" cy="1983740"/>
            </p:xfrm>
            <a:graphic>
              <a:graphicData uri="http://schemas.microsoft.com/office/drawing/2017/model3d">
                <am3d:model3d r:embed="rId4">
                  <am3d:spPr>
                    <a:xfrm>
                      <a:off x="0" y="0"/>
                      <a:ext cx="1928827" cy="1983740"/>
                    </a:xfrm>
                    <a:prstGeom prst="rect">
                      <a:avLst/>
                    </a:prstGeom>
                  </am3d:spPr>
                  <am3d:camera>
                    <am3d:pos x="0" y="0" z="66709108"/>
                    <am3d:up dx="0" dy="36000000" dz="0"/>
                    <am3d:lookAt x="0" y="0" z="0"/>
                    <am3d:perspective fov="2700000"/>
                  </am3d:camera>
                  <am3d:trans>
                    <am3d:meterPerModelUnit n="554" d="1000000"/>
                    <am3d:preTrans dx="-722679" dy="6723431" dz="0"/>
                    <am3d:scale>
                      <am3d:sx n="1000000" d="1000000"/>
                      <am3d:sy n="1000000" d="1000000"/>
                      <am3d:sz n="1000000" d="1000000"/>
                    </am3d:scale>
                    <am3d:rot ax="-8765307" ay="-130373" az="-87837"/>
                    <am3d:postTrans dx="0" dy="0" dz="0"/>
                  </am3d:trans>
                  <am3d:raster rName="Office3DRenderer" rVer="16.0.8326">
                    <am3d:blip r:embed="rId5"/>
                  </am3d:raster>
                  <am3d:objViewport viewportSz="2930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5D81B827-A5AE-3965-FD1E-125EB298DA83}"/>
                  </a:ext>
                </a:extLst>
              </p:cNvPr>
              <p:cNvPicPr>
                <a:picLocks noGrp="1" noRot="1" noChangeAspect="1" noMove="1" noResize="1" noEditPoints="1" noAdjustHandles="1" noChangeArrowheads="1" noChangeShapeType="1" noCrop="1"/>
              </p:cNvPicPr>
              <p:nvPr/>
            </p:nvPicPr>
            <p:blipFill>
              <a:blip r:embed="rId5"/>
              <a:stretch>
                <a:fillRect/>
              </a:stretch>
            </p:blipFill>
            <p:spPr>
              <a:xfrm>
                <a:off x="-80489" y="3895974"/>
                <a:ext cx="1928827" cy="19837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7338EBB5-501B-849E-BD08-04FB90BDC23F}"/>
                  </a:ext>
                </a:extLst>
              </p:cNvPr>
              <p:cNvGraphicFramePr>
                <a:graphicFrameLocks noChangeAspect="1"/>
              </p:cNvGraphicFramePr>
              <p:nvPr>
                <p:extLst>
                  <p:ext uri="{D42A27DB-BD31-4B8C-83A1-F6EECF244321}">
                    <p14:modId xmlns:p14="http://schemas.microsoft.com/office/powerpoint/2010/main" val="3605798402"/>
                  </p:ext>
                </p:extLst>
              </p:nvPr>
            </p:nvGraphicFramePr>
            <p:xfrm>
              <a:off x="3949361" y="3990569"/>
              <a:ext cx="2984594" cy="2201464"/>
            </p:xfrm>
            <a:graphic>
              <a:graphicData uri="http://schemas.microsoft.com/office/drawing/2017/model3d">
                <am3d:model3d r:embed="rId6">
                  <am3d:spPr>
                    <a:xfrm>
                      <a:off x="0" y="0"/>
                      <a:ext cx="2984594" cy="2201464"/>
                    </a:xfrm>
                    <a:prstGeom prst="rect">
                      <a:avLst/>
                    </a:prstGeom>
                  </am3d:spPr>
                  <am3d:camera>
                    <am3d:pos x="0" y="0" z="74309412"/>
                    <am3d:up dx="0" dy="36000000" dz="0"/>
                    <am3d:lookAt x="0" y="0" z="0"/>
                    <am3d:perspective fov="2700000"/>
                  </am3d:camera>
                  <am3d:trans>
                    <am3d:meterPerModelUnit n="677" d="1000000"/>
                    <am3d:preTrans dx="3402671" dy="1192094" dz="0"/>
                    <am3d:scale>
                      <am3d:sx n="1000000" d="1000000"/>
                      <am3d:sy n="1000000" d="1000000"/>
                      <am3d:sz n="1000000" d="1000000"/>
                    </am3d:scale>
                    <am3d:rot ax="-9499308" ay="-233655" az="-92792"/>
                    <am3d:postTrans dx="0" dy="0" dz="0"/>
                  </am3d:trans>
                  <am3d:raster rName="Office3DRenderer" rVer="16.0.8326">
                    <am3d:blip r:embed="rId7"/>
                  </am3d:raster>
                  <am3d:objViewport viewportSz="37155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7338EBB5-501B-849E-BD08-04FB90BDC23F}"/>
                  </a:ext>
                </a:extLst>
              </p:cNvPr>
              <p:cNvPicPr>
                <a:picLocks noGrp="1" noRot="1" noChangeAspect="1" noMove="1" noResize="1" noEditPoints="1" noAdjustHandles="1" noChangeArrowheads="1" noChangeShapeType="1" noCrop="1"/>
              </p:cNvPicPr>
              <p:nvPr/>
            </p:nvPicPr>
            <p:blipFill>
              <a:blip r:embed="rId7"/>
              <a:stretch>
                <a:fillRect/>
              </a:stretch>
            </p:blipFill>
            <p:spPr>
              <a:xfrm>
                <a:off x="3949361" y="3990569"/>
                <a:ext cx="2984594" cy="220146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CA9A2C3E-CEE3-1E4D-E44A-524977A4585A}"/>
                  </a:ext>
                </a:extLst>
              </p:cNvPr>
              <p:cNvGraphicFramePr>
                <a:graphicFrameLocks noChangeAspect="1"/>
              </p:cNvGraphicFramePr>
              <p:nvPr>
                <p:extLst>
                  <p:ext uri="{D42A27DB-BD31-4B8C-83A1-F6EECF244321}">
                    <p14:modId xmlns:p14="http://schemas.microsoft.com/office/powerpoint/2010/main" val="2391949510"/>
                  </p:ext>
                </p:extLst>
              </p:nvPr>
            </p:nvGraphicFramePr>
            <p:xfrm>
              <a:off x="7839305" y="1737386"/>
              <a:ext cx="1761895" cy="477714"/>
            </p:xfrm>
            <a:graphic>
              <a:graphicData uri="http://schemas.microsoft.com/office/drawing/2017/model3d">
                <am3d:model3d r:embed="rId8">
                  <am3d:spPr>
                    <a:xfrm>
                      <a:off x="0" y="0"/>
                      <a:ext cx="1761895" cy="477714"/>
                    </a:xfrm>
                    <a:prstGeom prst="rect">
                      <a:avLst/>
                    </a:prstGeom>
                  </am3d:spPr>
                  <am3d:camera>
                    <am3d:pos x="0" y="0" z="64195990"/>
                    <am3d:up dx="0" dy="36000000" dz="0"/>
                    <am3d:lookAt x="0" y="0" z="0"/>
                    <am3d:perspective fov="2700000"/>
                  </am3d:camera>
                  <am3d:trans>
                    <am3d:meterPerModelUnit n="789" d="1000000"/>
                    <am3d:preTrans dx="-1239445" dy="-242616" dz="0"/>
                    <am3d:scale>
                      <am3d:sx n="1000000" d="1000000"/>
                      <am3d:sy n="1000000" d="1000000"/>
                      <am3d:sz n="1000000" d="1000000"/>
                    </am3d:scale>
                    <am3d:rot ax="-10337899" ay="-62279" az="-8416"/>
                    <am3d:postTrans dx="0" dy="0" dz="0"/>
                  </am3d:trans>
                  <am3d:raster rName="Office3DRenderer" rVer="16.0.8326">
                    <am3d:blip r:embed="rId9"/>
                  </am3d:raster>
                  <am3d:objViewport viewportSz="21933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CA9A2C3E-CEE3-1E4D-E44A-524977A4585A}"/>
                  </a:ext>
                </a:extLst>
              </p:cNvPr>
              <p:cNvPicPr>
                <a:picLocks noGrp="1" noRot="1" noChangeAspect="1" noMove="1" noResize="1" noEditPoints="1" noAdjustHandles="1" noChangeArrowheads="1" noChangeShapeType="1" noCrop="1"/>
              </p:cNvPicPr>
              <p:nvPr/>
            </p:nvPicPr>
            <p:blipFill>
              <a:blip r:embed="rId9"/>
              <a:stretch>
                <a:fillRect/>
              </a:stretch>
            </p:blipFill>
            <p:spPr>
              <a:xfrm>
                <a:off x="7839305" y="1737386"/>
                <a:ext cx="1761895" cy="4777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4A2A5362-869B-B67E-8635-E98DB1A832C5}"/>
                  </a:ext>
                </a:extLst>
              </p:cNvPr>
              <p:cNvGraphicFramePr>
                <a:graphicFrameLocks noChangeAspect="1"/>
              </p:cNvGraphicFramePr>
              <p:nvPr>
                <p:extLst>
                  <p:ext uri="{D42A27DB-BD31-4B8C-83A1-F6EECF244321}">
                    <p14:modId xmlns:p14="http://schemas.microsoft.com/office/powerpoint/2010/main" val="2055316383"/>
                  </p:ext>
                </p:extLst>
              </p:nvPr>
            </p:nvGraphicFramePr>
            <p:xfrm>
              <a:off x="6150423" y="4359442"/>
              <a:ext cx="2603668" cy="1110525"/>
            </p:xfrm>
            <a:graphic>
              <a:graphicData uri="http://schemas.microsoft.com/office/drawing/2017/model3d">
                <am3d:model3d r:embed="rId10">
                  <am3d:spPr>
                    <a:xfrm>
                      <a:off x="0" y="0"/>
                      <a:ext cx="2603668" cy="1110525"/>
                    </a:xfrm>
                    <a:prstGeom prst="rect">
                      <a:avLst/>
                    </a:prstGeom>
                  </am3d:spPr>
                  <am3d:camera>
                    <am3d:pos x="0" y="0" z="52853426"/>
                    <am3d:up dx="0" dy="36000000" dz="0"/>
                    <am3d:lookAt x="0" y="0" z="0"/>
                    <am3d:perspective fov="2700000"/>
                  </am3d:camera>
                  <am3d:trans>
                    <am3d:meterPerModelUnit n="410" d="1000000"/>
                    <am3d:preTrans dx="1229736" dy="1517684" dz="130867"/>
                    <am3d:scale>
                      <am3d:sx n="1000000" d="1000000"/>
                      <am3d:sy n="1000000" d="1000000"/>
                      <am3d:sz n="1000000" d="1000000"/>
                    </am3d:scale>
                    <am3d:rot ax="-10006952" ay="1195586" az="274555"/>
                    <am3d:postTrans dx="0" dy="0" dz="0"/>
                  </am3d:trans>
                  <am3d:raster rName="Office3DRenderer" rVer="16.0.8326">
                    <am3d:blip r:embed="rId11"/>
                  </am3d:raster>
                  <am3d:objViewport viewportSz="39848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4A2A5362-869B-B67E-8635-E98DB1A832C5}"/>
                  </a:ext>
                </a:extLst>
              </p:cNvPr>
              <p:cNvPicPr>
                <a:picLocks noGrp="1" noRot="1" noChangeAspect="1" noMove="1" noResize="1" noEditPoints="1" noAdjustHandles="1" noChangeArrowheads="1" noChangeShapeType="1" noCrop="1"/>
              </p:cNvPicPr>
              <p:nvPr/>
            </p:nvPicPr>
            <p:blipFill>
              <a:blip r:embed="rId11"/>
              <a:stretch>
                <a:fillRect/>
              </a:stretch>
            </p:blipFill>
            <p:spPr>
              <a:xfrm>
                <a:off x="6150423" y="4359442"/>
                <a:ext cx="2603668" cy="111052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D5C4884E-1E69-8876-72D9-CA9BAA9B3D7F}"/>
                  </a:ext>
                </a:extLst>
              </p:cNvPr>
              <p:cNvGraphicFramePr>
                <a:graphicFrameLocks noChangeAspect="1"/>
              </p:cNvGraphicFramePr>
              <p:nvPr>
                <p:extLst>
                  <p:ext uri="{D42A27DB-BD31-4B8C-83A1-F6EECF244321}">
                    <p14:modId xmlns:p14="http://schemas.microsoft.com/office/powerpoint/2010/main" val="4294196736"/>
                  </p:ext>
                </p:extLst>
              </p:nvPr>
            </p:nvGraphicFramePr>
            <p:xfrm>
              <a:off x="7830946" y="5536154"/>
              <a:ext cx="3553818" cy="1222514"/>
            </p:xfrm>
            <a:graphic>
              <a:graphicData uri="http://schemas.microsoft.com/office/drawing/2017/model3d">
                <am3d:model3d r:embed="rId12">
                  <am3d:spPr>
                    <a:xfrm>
                      <a:off x="0" y="0"/>
                      <a:ext cx="3553818" cy="1222514"/>
                    </a:xfrm>
                    <a:prstGeom prst="rect">
                      <a:avLst/>
                    </a:prstGeom>
                  </am3d:spPr>
                  <am3d:camera>
                    <am3d:pos x="0" y="0" z="63854101"/>
                    <am3d:up dx="0" dy="36000000" dz="0"/>
                    <am3d:lookAt x="0" y="0" z="0"/>
                    <am3d:perspective fov="2700000"/>
                  </am3d:camera>
                  <am3d:trans>
                    <am3d:meterPerModelUnit n="628" d="1000000"/>
                    <am3d:preTrans dx="-5221229" dy="249434" dz="0"/>
                    <am3d:scale>
                      <am3d:sx n="1000000" d="1000000"/>
                      <am3d:sy n="1000000" d="1000000"/>
                      <am3d:sz n="1000000" d="1000000"/>
                    </am3d:scale>
                    <am3d:rot ax="-8722352" ay="3433506" az="1808443"/>
                    <am3d:postTrans dx="0" dy="0" dz="0"/>
                  </am3d:trans>
                  <am3d:raster rName="Office3DRenderer" rVer="16.0.8326">
                    <am3d:blip r:embed="rId13"/>
                  </am3d:raster>
                  <am3d:objViewport viewportSz="39518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D5C4884E-1E69-8876-72D9-CA9BAA9B3D7F}"/>
                  </a:ext>
                </a:extLst>
              </p:cNvPr>
              <p:cNvPicPr>
                <a:picLocks noGrp="1" noRot="1" noChangeAspect="1" noMove="1" noResize="1" noEditPoints="1" noAdjustHandles="1" noChangeArrowheads="1" noChangeShapeType="1" noCrop="1"/>
              </p:cNvPicPr>
              <p:nvPr/>
            </p:nvPicPr>
            <p:blipFill>
              <a:blip r:embed="rId13"/>
              <a:stretch>
                <a:fillRect/>
              </a:stretch>
            </p:blipFill>
            <p:spPr>
              <a:xfrm>
                <a:off x="7830946" y="5536154"/>
                <a:ext cx="3553818" cy="12225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5753A108-11ED-228F-7E25-B2FF4B685444}"/>
                  </a:ext>
                </a:extLst>
              </p:cNvPr>
              <p:cNvGraphicFramePr>
                <a:graphicFrameLocks noChangeAspect="1"/>
              </p:cNvGraphicFramePr>
              <p:nvPr>
                <p:extLst>
                  <p:ext uri="{D42A27DB-BD31-4B8C-83A1-F6EECF244321}">
                    <p14:modId xmlns:p14="http://schemas.microsoft.com/office/powerpoint/2010/main" val="2989757724"/>
                  </p:ext>
                </p:extLst>
              </p:nvPr>
            </p:nvGraphicFramePr>
            <p:xfrm>
              <a:off x="1778000" y="4090083"/>
              <a:ext cx="2862651" cy="1664332"/>
            </p:xfrm>
            <a:graphic>
              <a:graphicData uri="http://schemas.microsoft.com/office/drawing/2017/model3d">
                <am3d:model3d r:embed="rId14">
                  <am3d:spPr>
                    <a:xfrm>
                      <a:off x="0" y="0"/>
                      <a:ext cx="2862651" cy="1664332"/>
                    </a:xfrm>
                    <a:prstGeom prst="rect">
                      <a:avLst/>
                    </a:prstGeom>
                  </am3d:spPr>
                  <am3d:camera>
                    <am3d:pos x="0" y="0" z="63866435"/>
                    <am3d:up dx="0" dy="36000000" dz="0"/>
                    <am3d:lookAt x="0" y="0" z="0"/>
                    <am3d:perspective fov="2700000"/>
                  </am3d:camera>
                  <am3d:trans>
                    <am3d:meterPerModelUnit n="682" d="1000000"/>
                    <am3d:preTrans dx="0" dy="-526071" dz="0"/>
                    <am3d:scale>
                      <am3d:sx n="1000000" d="1000000"/>
                      <am3d:sy n="1000000" d="1000000"/>
                      <am3d:sz n="1000000" d="1000000"/>
                    </am3d:scale>
                    <am3d:rot ax="-9675271" ay="-238088" az="-80721"/>
                    <am3d:postTrans dx="0" dy="0" dz="0"/>
                  </am3d:trans>
                  <am3d:raster rName="Office3DRenderer" rVer="16.0.8326">
                    <am3d:blip r:embed="rId15"/>
                  </am3d:raster>
                  <am3d:objViewport viewportSz="4060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5753A108-11ED-228F-7E25-B2FF4B685444}"/>
                  </a:ext>
                </a:extLst>
              </p:cNvPr>
              <p:cNvPicPr>
                <a:picLocks noGrp="1" noRot="1" noChangeAspect="1" noMove="1" noResize="1" noEditPoints="1" noAdjustHandles="1" noChangeArrowheads="1" noChangeShapeType="1" noCrop="1"/>
              </p:cNvPicPr>
              <p:nvPr/>
            </p:nvPicPr>
            <p:blipFill>
              <a:blip r:embed="rId15"/>
              <a:stretch>
                <a:fillRect/>
              </a:stretch>
            </p:blipFill>
            <p:spPr>
              <a:xfrm>
                <a:off x="1778000" y="4090083"/>
                <a:ext cx="2862651" cy="166433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55C0A134-67CA-536D-8486-C897975C5F2A}"/>
                  </a:ext>
                </a:extLst>
              </p:cNvPr>
              <p:cNvGraphicFramePr>
                <a:graphicFrameLocks noChangeAspect="1"/>
              </p:cNvGraphicFramePr>
              <p:nvPr>
                <p:extLst>
                  <p:ext uri="{D42A27DB-BD31-4B8C-83A1-F6EECF244321}">
                    <p14:modId xmlns:p14="http://schemas.microsoft.com/office/powerpoint/2010/main" val="1605598176"/>
                  </p:ext>
                </p:extLst>
              </p:nvPr>
            </p:nvGraphicFramePr>
            <p:xfrm>
              <a:off x="8395445" y="3793634"/>
              <a:ext cx="3675762" cy="2304376"/>
            </p:xfrm>
            <a:graphic>
              <a:graphicData uri="http://schemas.microsoft.com/office/drawing/2017/model3d">
                <am3d:model3d r:embed="rId16">
                  <am3d:spPr>
                    <a:xfrm>
                      <a:off x="0" y="0"/>
                      <a:ext cx="3675762" cy="2304376"/>
                    </a:xfrm>
                    <a:prstGeom prst="rect">
                      <a:avLst/>
                    </a:prstGeom>
                  </am3d:spPr>
                  <am3d:camera>
                    <am3d:pos x="0" y="0" z="60914666"/>
                    <am3d:up dx="0" dy="36000000" dz="0"/>
                    <am3d:lookAt x="0" y="0" z="0"/>
                    <am3d:perspective fov="2700000"/>
                  </am3d:camera>
                  <am3d:trans>
                    <am3d:meterPerModelUnit n="591" d="1000000"/>
                    <am3d:preTrans dx="-3558591" dy="-446599" dz="0"/>
                    <am3d:scale>
                      <am3d:sx n="1000000" d="1000000"/>
                      <am3d:sy n="1000000" d="1000000"/>
                      <am3d:sz n="1000000" d="1000000"/>
                    </am3d:scale>
                    <am3d:rot ax="-9298347" ay="199365" az="93009"/>
                    <am3d:postTrans dx="0" dy="0" dz="0"/>
                  </am3d:trans>
                  <am3d:raster rName="Office3DRenderer" rVer="16.0.8326">
                    <am3d:blip r:embed="rId17"/>
                  </am3d:raster>
                  <am3d:objViewport viewportSz="47998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55C0A134-67CA-536D-8486-C897975C5F2A}"/>
                  </a:ext>
                </a:extLst>
              </p:cNvPr>
              <p:cNvPicPr>
                <a:picLocks noGrp="1" noRot="1" noChangeAspect="1" noMove="1" noResize="1" noEditPoints="1" noAdjustHandles="1" noChangeArrowheads="1" noChangeShapeType="1" noCrop="1"/>
              </p:cNvPicPr>
              <p:nvPr/>
            </p:nvPicPr>
            <p:blipFill>
              <a:blip r:embed="rId17"/>
              <a:stretch>
                <a:fillRect/>
              </a:stretch>
            </p:blipFill>
            <p:spPr>
              <a:xfrm>
                <a:off x="8395445" y="3793634"/>
                <a:ext cx="3675762" cy="23043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96729F27-9841-5BC0-A4A0-A79F6870BB24}"/>
                  </a:ext>
                </a:extLst>
              </p:cNvPr>
              <p:cNvGraphicFramePr>
                <a:graphicFrameLocks noChangeAspect="1"/>
              </p:cNvGraphicFramePr>
              <p:nvPr>
                <p:extLst>
                  <p:ext uri="{D42A27DB-BD31-4B8C-83A1-F6EECF244321}">
                    <p14:modId xmlns:p14="http://schemas.microsoft.com/office/powerpoint/2010/main" val="2392033036"/>
                  </p:ext>
                </p:extLst>
              </p:nvPr>
            </p:nvGraphicFramePr>
            <p:xfrm>
              <a:off x="328271" y="5879714"/>
              <a:ext cx="2724100" cy="996192"/>
            </p:xfrm>
            <a:graphic>
              <a:graphicData uri="http://schemas.microsoft.com/office/drawing/2017/model3d">
                <am3d:model3d r:embed="rId18">
                  <am3d:spPr>
                    <a:xfrm>
                      <a:off x="0" y="0"/>
                      <a:ext cx="2724100" cy="996192"/>
                    </a:xfrm>
                    <a:prstGeom prst="rect">
                      <a:avLst/>
                    </a:prstGeom>
                  </am3d:spPr>
                  <am3d:camera>
                    <am3d:pos x="0" y="0" z="64123261"/>
                    <am3d:up dx="0" dy="36000000" dz="0"/>
                    <am3d:lookAt x="0" y="0" z="0"/>
                    <am3d:perspective fov="2700000"/>
                  </am3d:camera>
                  <am3d:trans>
                    <am3d:meterPerModelUnit n="769" d="1000000"/>
                    <am3d:preTrans dx="0" dy="-565682" dz="0"/>
                    <am3d:scale>
                      <am3d:sx n="1000000" d="1000000"/>
                      <am3d:sy n="1000000" d="1000000"/>
                      <am3d:sz n="1000000" d="1000000"/>
                    </am3d:scale>
                    <am3d:rot ax="-9367208" ay="1393366" az="594131"/>
                    <am3d:postTrans dx="0" dy="0" dz="0"/>
                  </am3d:trans>
                  <am3d:raster rName="Office3DRenderer" rVer="16.0.8326">
                    <am3d:blip r:embed="rId19"/>
                  </am3d:raster>
                  <am3d:objViewport viewportSz="37643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96729F27-9841-5BC0-A4A0-A79F6870BB24}"/>
                  </a:ext>
                </a:extLst>
              </p:cNvPr>
              <p:cNvPicPr>
                <a:picLocks noGrp="1" noRot="1" noChangeAspect="1" noMove="1" noResize="1" noEditPoints="1" noAdjustHandles="1" noChangeArrowheads="1" noChangeShapeType="1" noCrop="1"/>
              </p:cNvPicPr>
              <p:nvPr/>
            </p:nvPicPr>
            <p:blipFill>
              <a:blip r:embed="rId19"/>
              <a:stretch>
                <a:fillRect/>
              </a:stretch>
            </p:blipFill>
            <p:spPr>
              <a:xfrm>
                <a:off x="328271" y="5879714"/>
                <a:ext cx="2724100" cy="996192"/>
              </a:xfrm>
              <a:prstGeom prst="rect">
                <a:avLst/>
              </a:prstGeom>
            </p:spPr>
          </p:pic>
        </mc:Fallback>
      </mc:AlternateContent>
      <p:sp>
        <p:nvSpPr>
          <p:cNvPr id="4" name="TextBox 3">
            <a:extLst>
              <a:ext uri="{FF2B5EF4-FFF2-40B4-BE49-F238E27FC236}">
                <a16:creationId xmlns:a16="http://schemas.microsoft.com/office/drawing/2014/main" id="{426BBCEF-727F-FB9B-D522-8B9291D5893F}"/>
              </a:ext>
            </a:extLst>
          </p:cNvPr>
          <p:cNvSpPr txBox="1"/>
          <p:nvPr/>
        </p:nvSpPr>
        <p:spPr>
          <a:xfrm>
            <a:off x="2545065" y="6589391"/>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615379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2049485-8E90-EE93-5C25-AF1F79664302}"/>
              </a:ext>
            </a:extLst>
          </p:cNvPr>
          <p:cNvPicPr>
            <a:picLocks noGrp="1" noChangeAspect="1"/>
          </p:cNvPicPr>
          <p:nvPr>
            <p:ph sz="quarter" idx="13"/>
          </p:nvPr>
        </p:nvPicPr>
        <p:blipFill rotWithShape="1">
          <a:blip r:embed="rId2"/>
          <a:srcRect b="16532"/>
          <a:stretch/>
        </p:blipFill>
        <p:spPr>
          <a:xfrm>
            <a:off x="687874" y="1272342"/>
            <a:ext cx="10816252" cy="5190055"/>
          </a:xfrm>
        </p:spPr>
      </p:pic>
      <p:sp>
        <p:nvSpPr>
          <p:cNvPr id="4" name="Title 3">
            <a:extLst>
              <a:ext uri="{FF2B5EF4-FFF2-40B4-BE49-F238E27FC236}">
                <a16:creationId xmlns:a16="http://schemas.microsoft.com/office/drawing/2014/main" id="{513E106E-7444-C7EF-5E4B-2128B0F31367}"/>
              </a:ext>
            </a:extLst>
          </p:cNvPr>
          <p:cNvSpPr>
            <a:spLocks noGrp="1"/>
          </p:cNvSpPr>
          <p:nvPr>
            <p:ph type="ctrTitle"/>
          </p:nvPr>
        </p:nvSpPr>
        <p:spPr>
          <a:xfrm>
            <a:off x="524164" y="137564"/>
            <a:ext cx="9525000" cy="612648"/>
          </a:xfrm>
        </p:spPr>
        <p:txBody>
          <a:bodyPr/>
          <a:lstStyle/>
          <a:p>
            <a:r>
              <a:rPr lang="en-US" dirty="0"/>
              <a:t>Diversity Summary Statistics</a:t>
            </a:r>
          </a:p>
        </p:txBody>
      </p:sp>
      <p:sp>
        <p:nvSpPr>
          <p:cNvPr id="2" name="TextBox 1">
            <a:extLst>
              <a:ext uri="{FF2B5EF4-FFF2-40B4-BE49-F238E27FC236}">
                <a16:creationId xmlns:a16="http://schemas.microsoft.com/office/drawing/2014/main" id="{18CA4282-CF76-8398-9D87-F29E3AED5B93}"/>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86386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p:cNvSpPr/>
          <p:nvPr/>
        </p:nvSpPr>
        <p:spPr>
          <a:xfrm>
            <a:off x="3890738" y="4549547"/>
            <a:ext cx="6001962" cy="2028913"/>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0404533-60E4-6D49-A131-572F78C1E4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7" name="Title 6">
            <a:extLst>
              <a:ext uri="{FF2B5EF4-FFF2-40B4-BE49-F238E27FC236}">
                <a16:creationId xmlns:a16="http://schemas.microsoft.com/office/drawing/2014/main" id="{369ACF56-34C1-B34A-975C-E51850BBFAAB}"/>
              </a:ext>
            </a:extLst>
          </p:cNvPr>
          <p:cNvSpPr>
            <a:spLocks noGrp="1"/>
          </p:cNvSpPr>
          <p:nvPr>
            <p:ph type="ctrTitle"/>
          </p:nvPr>
        </p:nvSpPr>
        <p:spPr>
          <a:xfrm>
            <a:off x="527125" y="108888"/>
            <a:ext cx="8537131" cy="612648"/>
          </a:xfrm>
        </p:spPr>
        <p:txBody>
          <a:bodyPr/>
          <a:lstStyle/>
          <a:p>
            <a:r>
              <a:rPr lang="en-US" dirty="0"/>
              <a:t>Nautilus STR Corpus: UUV</a:t>
            </a:r>
          </a:p>
        </p:txBody>
      </p:sp>
      <p:sp>
        <p:nvSpPr>
          <p:cNvPr id="40" name="Rounded Rectangle 39"/>
          <p:cNvSpPr/>
          <p:nvPr/>
        </p:nvSpPr>
        <p:spPr>
          <a:xfrm>
            <a:off x="2056875" y="1076446"/>
            <a:ext cx="9680496" cy="2333689"/>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p:cNvGrpSpPr/>
          <p:nvPr/>
        </p:nvGrpSpPr>
        <p:grpSpPr>
          <a:xfrm>
            <a:off x="2336017" y="1158308"/>
            <a:ext cx="2195551" cy="941541"/>
            <a:chOff x="8610468" y="1823001"/>
            <a:chExt cx="1927018" cy="1376288"/>
          </a:xfrm>
        </p:grpSpPr>
        <p:sp>
          <p:nvSpPr>
            <p:cNvPr id="13" name="Rounded Rectangle 12"/>
            <p:cNvSpPr/>
            <p:nvPr/>
          </p:nvSpPr>
          <p:spPr>
            <a:xfrm>
              <a:off x="8610468" y="1823001"/>
              <a:ext cx="1927018" cy="1376288"/>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13"/>
            <p:cNvSpPr/>
            <p:nvPr/>
          </p:nvSpPr>
          <p:spPr>
            <a:xfrm>
              <a:off x="9031533" y="2710177"/>
              <a:ext cx="987000" cy="4221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Battery </a:t>
              </a:r>
            </a:p>
          </p:txBody>
        </p:sp>
      </p:grpSp>
      <p:grpSp>
        <p:nvGrpSpPr>
          <p:cNvPr id="18" name="Group 17"/>
          <p:cNvGrpSpPr/>
          <p:nvPr/>
        </p:nvGrpSpPr>
        <p:grpSpPr>
          <a:xfrm>
            <a:off x="4339710" y="2291667"/>
            <a:ext cx="2729351" cy="974121"/>
            <a:chOff x="5868563" y="1382733"/>
            <a:chExt cx="2069080" cy="1672683"/>
          </a:xfrm>
          <a:solidFill>
            <a:schemeClr val="accent3">
              <a:lumMod val="20000"/>
              <a:lumOff val="80000"/>
            </a:schemeClr>
          </a:solidFill>
        </p:grpSpPr>
        <p:sp>
          <p:nvSpPr>
            <p:cNvPr id="11" name="Rounded Rectangle 10"/>
            <p:cNvSpPr/>
            <p:nvPr/>
          </p:nvSpPr>
          <p:spPr>
            <a:xfrm>
              <a:off x="5868563" y="1382733"/>
              <a:ext cx="2069080" cy="1672683"/>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Picture 15"/>
            <p:cNvPicPr>
              <a:picLocks noChangeAspect="1"/>
            </p:cNvPicPr>
            <p:nvPr/>
          </p:nvPicPr>
          <p:blipFill>
            <a:blip r:embed="rId3"/>
            <a:stretch>
              <a:fillRect/>
            </a:stretch>
          </p:blipFill>
          <p:spPr>
            <a:xfrm>
              <a:off x="6048509" y="1908737"/>
              <a:ext cx="634150" cy="649336"/>
            </a:xfrm>
            <a:prstGeom prst="rect">
              <a:avLst/>
            </a:prstGeom>
            <a:grpFill/>
          </p:spPr>
        </p:pic>
        <p:sp>
          <p:nvSpPr>
            <p:cNvPr id="17" name="Rectangle 16"/>
            <p:cNvSpPr/>
            <p:nvPr/>
          </p:nvSpPr>
          <p:spPr>
            <a:xfrm>
              <a:off x="6056895" y="2602814"/>
              <a:ext cx="1728169" cy="429580"/>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CFD and Fairing design</a:t>
              </a:r>
            </a:p>
          </p:txBody>
        </p:sp>
      </p:grpSp>
      <p:grpSp>
        <p:nvGrpSpPr>
          <p:cNvPr id="31" name="Group 30"/>
          <p:cNvGrpSpPr/>
          <p:nvPr/>
        </p:nvGrpSpPr>
        <p:grpSpPr>
          <a:xfrm>
            <a:off x="4863472" y="1144924"/>
            <a:ext cx="2675167" cy="941540"/>
            <a:chOff x="2955441" y="3805841"/>
            <a:chExt cx="2069080" cy="1672683"/>
          </a:xfrm>
          <a:solidFill>
            <a:schemeClr val="accent3">
              <a:lumMod val="20000"/>
              <a:lumOff val="80000"/>
            </a:schemeClr>
          </a:solidFill>
        </p:grpSpPr>
        <p:grpSp>
          <p:nvGrpSpPr>
            <p:cNvPr id="26" name="Group 25"/>
            <p:cNvGrpSpPr/>
            <p:nvPr/>
          </p:nvGrpSpPr>
          <p:grpSpPr>
            <a:xfrm>
              <a:off x="2955441" y="3805841"/>
              <a:ext cx="2069080" cy="1672683"/>
              <a:chOff x="5868563" y="1382733"/>
              <a:chExt cx="2069080" cy="1672683"/>
            </a:xfrm>
            <a:grpFill/>
          </p:grpSpPr>
          <p:sp>
            <p:nvSpPr>
              <p:cNvPr id="28" name="Rounded Rectangle 27"/>
              <p:cNvSpPr/>
              <p:nvPr/>
            </p:nvSpPr>
            <p:spPr>
              <a:xfrm>
                <a:off x="5868563" y="1382733"/>
                <a:ext cx="2069080" cy="1672683"/>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28"/>
              <p:cNvSpPr/>
              <p:nvPr/>
            </p:nvSpPr>
            <p:spPr>
              <a:xfrm>
                <a:off x="6014485" y="2475038"/>
                <a:ext cx="1713117" cy="422188"/>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Pressure vessel design </a:t>
                </a:r>
              </a:p>
            </p:txBody>
          </p:sp>
        </p:grpSp>
        <p:pic>
          <p:nvPicPr>
            <p:cNvPr id="30" name="Picture 29"/>
            <p:cNvPicPr>
              <a:picLocks noChangeAspect="1"/>
            </p:cNvPicPr>
            <p:nvPr/>
          </p:nvPicPr>
          <p:blipFill>
            <a:blip r:embed="rId4"/>
            <a:stretch>
              <a:fillRect/>
            </a:stretch>
          </p:blipFill>
          <p:spPr>
            <a:xfrm>
              <a:off x="3460116" y="3950268"/>
              <a:ext cx="893342" cy="927243"/>
            </a:xfrm>
            <a:prstGeom prst="rect">
              <a:avLst/>
            </a:prstGeom>
            <a:grpFill/>
          </p:spPr>
        </p:pic>
      </p:grpSp>
      <p:grpSp>
        <p:nvGrpSpPr>
          <p:cNvPr id="39" name="Group 38"/>
          <p:cNvGrpSpPr/>
          <p:nvPr/>
        </p:nvGrpSpPr>
        <p:grpSpPr>
          <a:xfrm>
            <a:off x="7369480" y="2219905"/>
            <a:ext cx="2195551" cy="1096231"/>
            <a:chOff x="3176953" y="2120102"/>
            <a:chExt cx="2036203" cy="1672683"/>
          </a:xfrm>
          <a:solidFill>
            <a:schemeClr val="accent1">
              <a:lumMod val="20000"/>
              <a:lumOff val="80000"/>
            </a:schemeClr>
          </a:solidFill>
        </p:grpSpPr>
        <p:grpSp>
          <p:nvGrpSpPr>
            <p:cNvPr id="32" name="Group 31"/>
            <p:cNvGrpSpPr/>
            <p:nvPr/>
          </p:nvGrpSpPr>
          <p:grpSpPr>
            <a:xfrm>
              <a:off x="3176953" y="2120102"/>
              <a:ext cx="2036203" cy="1672683"/>
              <a:chOff x="5921955" y="1966191"/>
              <a:chExt cx="2036203" cy="1672683"/>
            </a:xfrm>
            <a:grpFill/>
          </p:grpSpPr>
          <p:sp>
            <p:nvSpPr>
              <p:cNvPr id="33" name="Rounded Rectangle 32"/>
              <p:cNvSpPr/>
              <p:nvPr/>
            </p:nvSpPr>
            <p:spPr>
              <a:xfrm>
                <a:off x="5921955" y="1966191"/>
                <a:ext cx="2036203" cy="1672683"/>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34"/>
              <p:cNvSpPr/>
              <p:nvPr/>
            </p:nvSpPr>
            <p:spPr>
              <a:xfrm>
                <a:off x="6031047" y="2724932"/>
                <a:ext cx="1818018" cy="729231"/>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Component  Layout, Buoyancy, Roll/Pitch </a:t>
                </a:r>
              </a:p>
            </p:txBody>
          </p:sp>
        </p:gr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318" y="2383130"/>
              <a:ext cx="1588828" cy="276254"/>
            </a:xfrm>
            <a:prstGeom prst="rect">
              <a:avLst/>
            </a:prstGeom>
            <a:grpFill/>
          </p:spPr>
        </p:pic>
      </p:grpSp>
      <p:sp>
        <p:nvSpPr>
          <p:cNvPr id="65" name="Rectangle 64"/>
          <p:cNvSpPr/>
          <p:nvPr/>
        </p:nvSpPr>
        <p:spPr>
          <a:xfrm>
            <a:off x="4173312" y="6061474"/>
            <a:ext cx="542019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Planning (and Control)</a:t>
            </a:r>
          </a:p>
        </p:txBody>
      </p:sp>
      <p:sp>
        <p:nvSpPr>
          <p:cNvPr id="66" name="Rectangle 65"/>
          <p:cNvSpPr/>
          <p:nvPr/>
        </p:nvSpPr>
        <p:spPr>
          <a:xfrm>
            <a:off x="9028903" y="1118776"/>
            <a:ext cx="304037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UUV design</a:t>
            </a:r>
          </a:p>
        </p:txBody>
      </p:sp>
      <p:sp>
        <p:nvSpPr>
          <p:cNvPr id="70" name="Rectangle 69"/>
          <p:cNvSpPr/>
          <p:nvPr/>
        </p:nvSpPr>
        <p:spPr>
          <a:xfrm>
            <a:off x="3281547" y="3527660"/>
            <a:ext cx="3068029"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Drag coefficient, force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Propeller efficiency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Power capacity</a:t>
            </a:r>
          </a:p>
        </p:txBody>
      </p:sp>
      <p:grpSp>
        <p:nvGrpSpPr>
          <p:cNvPr id="42" name="Group 41"/>
          <p:cNvGrpSpPr/>
          <p:nvPr/>
        </p:nvGrpSpPr>
        <p:grpSpPr>
          <a:xfrm>
            <a:off x="7865804" y="4694879"/>
            <a:ext cx="1762477" cy="1341335"/>
            <a:chOff x="8610467" y="1526606"/>
            <a:chExt cx="2069080" cy="1672683"/>
          </a:xfrm>
        </p:grpSpPr>
        <p:sp>
          <p:nvSpPr>
            <p:cNvPr id="43" name="Rounded Rectangle 42"/>
            <p:cNvSpPr/>
            <p:nvPr/>
          </p:nvSpPr>
          <p:spPr>
            <a:xfrm>
              <a:off x="8610467" y="1526606"/>
              <a:ext cx="2069080" cy="167268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8800014" y="2697301"/>
              <a:ext cx="1689989" cy="4221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Energy profile</a:t>
              </a:r>
            </a:p>
          </p:txBody>
        </p:sp>
      </p:grpSp>
      <p:grpSp>
        <p:nvGrpSpPr>
          <p:cNvPr id="56" name="Group 55"/>
          <p:cNvGrpSpPr/>
          <p:nvPr/>
        </p:nvGrpSpPr>
        <p:grpSpPr>
          <a:xfrm>
            <a:off x="4175919" y="4687405"/>
            <a:ext cx="1762477" cy="1341334"/>
            <a:chOff x="5868563" y="1382733"/>
            <a:chExt cx="2069080" cy="1672683"/>
          </a:xfrm>
        </p:grpSpPr>
        <p:sp>
          <p:nvSpPr>
            <p:cNvPr id="58" name="Rounded Rectangle 57"/>
            <p:cNvSpPr/>
            <p:nvPr/>
          </p:nvSpPr>
          <p:spPr>
            <a:xfrm>
              <a:off x="5868563" y="1382733"/>
              <a:ext cx="2069080" cy="167268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58"/>
            <p:cNvSpPr/>
            <p:nvPr/>
          </p:nvSpPr>
          <p:spPr>
            <a:xfrm>
              <a:off x="6071056" y="2607663"/>
              <a:ext cx="1664095" cy="4221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Path planning</a:t>
              </a:r>
            </a:p>
          </p:txBody>
        </p:sp>
      </p:grpSp>
      <p:grpSp>
        <p:nvGrpSpPr>
          <p:cNvPr id="61" name="Group 60"/>
          <p:cNvGrpSpPr/>
          <p:nvPr/>
        </p:nvGrpSpPr>
        <p:grpSpPr>
          <a:xfrm>
            <a:off x="6010123" y="4687405"/>
            <a:ext cx="1762477" cy="1341335"/>
            <a:chOff x="5868563" y="1382733"/>
            <a:chExt cx="2069080" cy="1672683"/>
          </a:xfrm>
        </p:grpSpPr>
        <p:sp>
          <p:nvSpPr>
            <p:cNvPr id="63" name="Rounded Rectangle 62"/>
            <p:cNvSpPr/>
            <p:nvPr/>
          </p:nvSpPr>
          <p:spPr>
            <a:xfrm>
              <a:off x="5868563" y="1382733"/>
              <a:ext cx="2069080" cy="167268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63"/>
            <p:cNvSpPr/>
            <p:nvPr/>
          </p:nvSpPr>
          <p:spPr>
            <a:xfrm>
              <a:off x="5900374" y="2518782"/>
              <a:ext cx="2005464" cy="4221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Altitude planning</a:t>
              </a:r>
            </a:p>
          </p:txBody>
        </p:sp>
      </p:grpSp>
      <p:pic>
        <p:nvPicPr>
          <p:cNvPr id="71" name="Picture 70">
            <a:extLst>
              <a:ext uri="{FF2B5EF4-FFF2-40B4-BE49-F238E27FC236}">
                <a16:creationId xmlns:a16="http://schemas.microsoft.com/office/drawing/2014/main" id="{542BEE3C-1B81-944F-AAE0-7F5F279DD0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3812" y="4706236"/>
            <a:ext cx="1108464" cy="831349"/>
          </a:xfrm>
          <a:prstGeom prst="rect">
            <a:avLst/>
          </a:prstGeom>
        </p:spPr>
      </p:pic>
      <p:pic>
        <p:nvPicPr>
          <p:cNvPr id="72" name="Picture 71">
            <a:extLst>
              <a:ext uri="{FF2B5EF4-FFF2-40B4-BE49-F238E27FC236}">
                <a16:creationId xmlns:a16="http://schemas.microsoft.com/office/drawing/2014/main" id="{5A066E0C-B58C-2F41-9935-6FCBFFAB5A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501" y="4716404"/>
            <a:ext cx="1234454" cy="925840"/>
          </a:xfrm>
          <a:prstGeom prst="rect">
            <a:avLst/>
          </a:prstGeom>
        </p:spPr>
      </p:pic>
      <p:pic>
        <p:nvPicPr>
          <p:cNvPr id="74" name="Picture 73">
            <a:extLst>
              <a:ext uri="{FF2B5EF4-FFF2-40B4-BE49-F238E27FC236}">
                <a16:creationId xmlns:a16="http://schemas.microsoft.com/office/drawing/2014/main" id="{2AE8DF5D-3AFE-B440-9EB2-3F61DACEC1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53106" y="4738426"/>
            <a:ext cx="1202920" cy="902190"/>
          </a:xfrm>
          <a:prstGeom prst="rect">
            <a:avLst/>
          </a:prstGeom>
        </p:spPr>
      </p:pic>
      <p:sp>
        <p:nvSpPr>
          <p:cNvPr id="76" name="Up Arrow 75"/>
          <p:cNvSpPr/>
          <p:nvPr/>
        </p:nvSpPr>
        <p:spPr>
          <a:xfrm>
            <a:off x="7023174" y="3435395"/>
            <a:ext cx="183189" cy="1088892"/>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Down Arrow 76"/>
          <p:cNvSpPr/>
          <p:nvPr/>
        </p:nvSpPr>
        <p:spPr>
          <a:xfrm>
            <a:off x="6471928" y="3435395"/>
            <a:ext cx="193891" cy="108889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78"/>
          <p:cNvSpPr/>
          <p:nvPr/>
        </p:nvSpPr>
        <p:spPr>
          <a:xfrm>
            <a:off x="7371795" y="3532074"/>
            <a:ext cx="306802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Energy requirement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Time requirement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Speed requirement </a:t>
            </a:r>
          </a:p>
        </p:txBody>
      </p:sp>
      <p:sp>
        <p:nvSpPr>
          <p:cNvPr id="89" name="Bent Arrow 88"/>
          <p:cNvSpPr/>
          <p:nvPr/>
        </p:nvSpPr>
        <p:spPr>
          <a:xfrm>
            <a:off x="1159033" y="2056048"/>
            <a:ext cx="897842" cy="1255864"/>
          </a:xfrm>
          <a:prstGeom prst="bentArrow">
            <a:avLst>
              <a:gd name="adj1" fmla="val 13822"/>
              <a:gd name="adj2" fmla="val 25000"/>
              <a:gd name="adj3" fmla="val 25000"/>
              <a:gd name="adj4" fmla="val 437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Bent Arrow 89"/>
          <p:cNvSpPr/>
          <p:nvPr/>
        </p:nvSpPr>
        <p:spPr>
          <a:xfrm flipV="1">
            <a:off x="1165113" y="4864508"/>
            <a:ext cx="826750" cy="1249019"/>
          </a:xfrm>
          <a:prstGeom prst="bentArrow">
            <a:avLst>
              <a:gd name="adj1" fmla="val 13822"/>
              <a:gd name="adj2" fmla="val 25000"/>
              <a:gd name="adj3" fmla="val 25000"/>
              <a:gd name="adj4" fmla="val 437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B14F24F7-03B7-6748-B170-3F61C307E529}"/>
              </a:ext>
            </a:extLst>
          </p:cNvPr>
          <p:cNvSpPr/>
          <p:nvPr/>
        </p:nvSpPr>
        <p:spPr>
          <a:xfrm>
            <a:off x="261191" y="4201121"/>
            <a:ext cx="1795684"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Mission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Specifications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DE6B96FB-F5B2-E74D-97D5-B019C2C26F12}"/>
              </a:ext>
            </a:extLst>
          </p:cNvPr>
          <p:cNvSpPr/>
          <p:nvPr/>
        </p:nvSpPr>
        <p:spPr>
          <a:xfrm>
            <a:off x="517235" y="3301241"/>
            <a:ext cx="149566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Abstracted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Specifications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7" name="Straight Arrow Connector 56">
            <a:extLst>
              <a:ext uri="{FF2B5EF4-FFF2-40B4-BE49-F238E27FC236}">
                <a16:creationId xmlns:a16="http://schemas.microsoft.com/office/drawing/2014/main" id="{795AF750-7B23-CA44-867B-3FCCB35E0012}"/>
              </a:ext>
            </a:extLst>
          </p:cNvPr>
          <p:cNvCxnSpPr/>
          <p:nvPr/>
        </p:nvCxnSpPr>
        <p:spPr bwMode="auto">
          <a:xfrm>
            <a:off x="1197947" y="3947572"/>
            <a:ext cx="0" cy="244866"/>
          </a:xfrm>
          <a:prstGeom prst="straightConnector1">
            <a:avLst/>
          </a:prstGeom>
          <a:noFill/>
          <a:ln w="22225">
            <a:solidFill>
              <a:schemeClr val="tx1"/>
            </a:solidFill>
            <a:round/>
            <a:headEnd type="triangle"/>
            <a:tailEnd type="triangle"/>
          </a:ln>
          <a:extLst>
            <a:ext uri="{909E8E84-426E-40DD-AFC4-6F175D3DCCD1}">
              <a14:hiddenFill xmlns:a14="http://schemas.microsoft.com/office/drawing/2010/main">
                <a:noFill/>
              </a14:hiddenFill>
            </a:ext>
          </a:extLst>
        </p:spPr>
      </p:cxnSp>
      <p:pic>
        <p:nvPicPr>
          <p:cNvPr id="52" name="Picture 51">
            <a:extLst>
              <a:ext uri="{FF2B5EF4-FFF2-40B4-BE49-F238E27FC236}">
                <a16:creationId xmlns:a16="http://schemas.microsoft.com/office/drawing/2014/main" id="{3A67EA31-4C75-EC4B-8041-8CE64A9AE704}"/>
              </a:ext>
            </a:extLst>
          </p:cNvPr>
          <p:cNvPicPr>
            <a:picLocks noChangeAspect="1"/>
          </p:cNvPicPr>
          <p:nvPr/>
        </p:nvPicPr>
        <p:blipFill>
          <a:blip r:embed="rId9"/>
          <a:stretch>
            <a:fillRect/>
          </a:stretch>
        </p:blipFill>
        <p:spPr>
          <a:xfrm>
            <a:off x="5661679" y="2394495"/>
            <a:ext cx="1159298" cy="579371"/>
          </a:xfrm>
          <a:prstGeom prst="rect">
            <a:avLst/>
          </a:prstGeom>
          <a:solidFill>
            <a:schemeClr val="accent3">
              <a:lumMod val="20000"/>
              <a:lumOff val="80000"/>
            </a:schemeClr>
          </a:solidFill>
        </p:spPr>
      </p:pic>
      <p:sp>
        <p:nvSpPr>
          <p:cNvPr id="67" name="Rounded Rectangle 66">
            <a:extLst>
              <a:ext uri="{FF2B5EF4-FFF2-40B4-BE49-F238E27FC236}">
                <a16:creationId xmlns:a16="http://schemas.microsoft.com/office/drawing/2014/main" id="{4B477A78-B1EE-0A40-95E7-B8897130AED8}"/>
              </a:ext>
            </a:extLst>
          </p:cNvPr>
          <p:cNvSpPr/>
          <p:nvPr/>
        </p:nvSpPr>
        <p:spPr>
          <a:xfrm>
            <a:off x="9893364" y="2219905"/>
            <a:ext cx="1641466" cy="1103654"/>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8" name="Picture 67">
            <a:extLst>
              <a:ext uri="{FF2B5EF4-FFF2-40B4-BE49-F238E27FC236}">
                <a16:creationId xmlns:a16="http://schemas.microsoft.com/office/drawing/2014/main" id="{B123F00A-0976-0D42-8671-EAE14BFA975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14560" y="2308079"/>
            <a:ext cx="623279" cy="624719"/>
          </a:xfrm>
          <a:prstGeom prst="rect">
            <a:avLst/>
          </a:prstGeom>
        </p:spPr>
      </p:pic>
      <p:sp>
        <p:nvSpPr>
          <p:cNvPr id="69" name="Rectangle 68">
            <a:extLst>
              <a:ext uri="{FF2B5EF4-FFF2-40B4-BE49-F238E27FC236}">
                <a16:creationId xmlns:a16="http://schemas.microsoft.com/office/drawing/2014/main" id="{205283F0-D37A-B34F-8852-8F650C88A105}"/>
              </a:ext>
            </a:extLst>
          </p:cNvPr>
          <p:cNvSpPr/>
          <p:nvPr/>
        </p:nvSpPr>
        <p:spPr>
          <a:xfrm>
            <a:off x="10007516" y="2932798"/>
            <a:ext cx="13506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Propeller </a:t>
            </a:r>
            <a:r>
              <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rPr>
              <a:t>Opt</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grpSp>
        <p:nvGrpSpPr>
          <p:cNvPr id="73" name="Group 72">
            <a:extLst>
              <a:ext uri="{FF2B5EF4-FFF2-40B4-BE49-F238E27FC236}">
                <a16:creationId xmlns:a16="http://schemas.microsoft.com/office/drawing/2014/main" id="{E5744B5D-B364-3E49-98AC-0ADF9CE8FC21}"/>
              </a:ext>
            </a:extLst>
          </p:cNvPr>
          <p:cNvGrpSpPr/>
          <p:nvPr/>
        </p:nvGrpSpPr>
        <p:grpSpPr>
          <a:xfrm>
            <a:off x="2318764" y="2235128"/>
            <a:ext cx="1741528" cy="1265993"/>
            <a:chOff x="8610468" y="1823001"/>
            <a:chExt cx="1927018" cy="1587313"/>
          </a:xfrm>
        </p:grpSpPr>
        <p:sp>
          <p:nvSpPr>
            <p:cNvPr id="75" name="Rounded Rectangle 74">
              <a:extLst>
                <a:ext uri="{FF2B5EF4-FFF2-40B4-BE49-F238E27FC236}">
                  <a16:creationId xmlns:a16="http://schemas.microsoft.com/office/drawing/2014/main" id="{AFE0E460-BF4C-3B4D-AD61-F7DDB0B8ADBD}"/>
                </a:ext>
              </a:extLst>
            </p:cNvPr>
            <p:cNvSpPr/>
            <p:nvPr/>
          </p:nvSpPr>
          <p:spPr>
            <a:xfrm>
              <a:off x="8610468" y="1823001"/>
              <a:ext cx="1927018" cy="13762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BF03F4C-D7A1-E34F-AEDA-C11CE0600278}"/>
                </a:ext>
              </a:extLst>
            </p:cNvPr>
            <p:cNvSpPr/>
            <p:nvPr/>
          </p:nvSpPr>
          <p:spPr>
            <a:xfrm>
              <a:off x="8915709" y="1835701"/>
              <a:ext cx="1366700" cy="157461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Manual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Component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Selection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Mission </a:t>
              </a:r>
            </a:p>
          </p:txBody>
        </p:sp>
      </p:grpSp>
      <p:cxnSp>
        <p:nvCxnSpPr>
          <p:cNvPr id="80" name="Straight Arrow Connector 79">
            <a:extLst>
              <a:ext uri="{FF2B5EF4-FFF2-40B4-BE49-F238E27FC236}">
                <a16:creationId xmlns:a16="http://schemas.microsoft.com/office/drawing/2014/main" id="{5B806206-6374-4A49-9CFD-286D105164CB}"/>
              </a:ext>
            </a:extLst>
          </p:cNvPr>
          <p:cNvCxnSpPr>
            <a:cxnSpLocks/>
          </p:cNvCxnSpPr>
          <p:nvPr/>
        </p:nvCxnSpPr>
        <p:spPr bwMode="auto">
          <a:xfrm>
            <a:off x="4053236" y="2770526"/>
            <a:ext cx="295170"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81" name="Straight Arrow Connector 80">
            <a:extLst>
              <a:ext uri="{FF2B5EF4-FFF2-40B4-BE49-F238E27FC236}">
                <a16:creationId xmlns:a16="http://schemas.microsoft.com/office/drawing/2014/main" id="{EBEBFB37-AF8D-1846-813C-D4047A762EC3}"/>
              </a:ext>
            </a:extLst>
          </p:cNvPr>
          <p:cNvCxnSpPr>
            <a:cxnSpLocks/>
          </p:cNvCxnSpPr>
          <p:nvPr/>
        </p:nvCxnSpPr>
        <p:spPr bwMode="auto">
          <a:xfrm flipV="1">
            <a:off x="4531568" y="1580441"/>
            <a:ext cx="345189" cy="1576"/>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82" name="Straight Arrow Connector 81">
            <a:extLst>
              <a:ext uri="{FF2B5EF4-FFF2-40B4-BE49-F238E27FC236}">
                <a16:creationId xmlns:a16="http://schemas.microsoft.com/office/drawing/2014/main" id="{970878EE-F680-E24D-96AF-7FA9AA509770}"/>
              </a:ext>
            </a:extLst>
          </p:cNvPr>
          <p:cNvCxnSpPr>
            <a:cxnSpLocks/>
          </p:cNvCxnSpPr>
          <p:nvPr/>
        </p:nvCxnSpPr>
        <p:spPr bwMode="auto">
          <a:xfrm>
            <a:off x="7069061" y="2768020"/>
            <a:ext cx="295170"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83" name="Straight Arrow Connector 82">
            <a:extLst>
              <a:ext uri="{FF2B5EF4-FFF2-40B4-BE49-F238E27FC236}">
                <a16:creationId xmlns:a16="http://schemas.microsoft.com/office/drawing/2014/main" id="{14901C04-5376-8442-9158-76CD460D4B24}"/>
              </a:ext>
            </a:extLst>
          </p:cNvPr>
          <p:cNvCxnSpPr>
            <a:cxnSpLocks/>
          </p:cNvCxnSpPr>
          <p:nvPr/>
        </p:nvCxnSpPr>
        <p:spPr bwMode="auto">
          <a:xfrm>
            <a:off x="9576249" y="2787073"/>
            <a:ext cx="295170"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1" name="Elbow Connector 20">
            <a:extLst>
              <a:ext uri="{FF2B5EF4-FFF2-40B4-BE49-F238E27FC236}">
                <a16:creationId xmlns:a16="http://schemas.microsoft.com/office/drawing/2014/main" id="{8D8259AA-E262-BB42-893E-6BB898B54EDB}"/>
              </a:ext>
            </a:extLst>
          </p:cNvPr>
          <p:cNvCxnSpPr>
            <a:endCxn id="33" idx="0"/>
          </p:cNvCxnSpPr>
          <p:nvPr/>
        </p:nvCxnSpPr>
        <p:spPr bwMode="auto">
          <a:xfrm>
            <a:off x="7557490" y="1531139"/>
            <a:ext cx="909766" cy="688766"/>
          </a:xfrm>
          <a:prstGeom prst="bentConnector2">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pic>
        <p:nvPicPr>
          <p:cNvPr id="3076" name="Picture 4" descr="Lithium-ion Batteries for UUV/AUV">
            <a:extLst>
              <a:ext uri="{FF2B5EF4-FFF2-40B4-BE49-F238E27FC236}">
                <a16:creationId xmlns:a16="http://schemas.microsoft.com/office/drawing/2014/main" id="{D46269CA-1202-AF40-AEB1-14F8BFFB82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9375" y="1247103"/>
            <a:ext cx="547665" cy="5010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52A1C7-869E-B11B-FA66-6E2F7A621B89}"/>
              </a:ext>
            </a:extLst>
          </p:cNvPr>
          <p:cNvSpPr txBox="1"/>
          <p:nvPr/>
        </p:nvSpPr>
        <p:spPr>
          <a:xfrm>
            <a:off x="38612" y="885476"/>
            <a:ext cx="6219496" cy="461665"/>
          </a:xfrm>
          <a:prstGeom prst="rect">
            <a:avLst/>
          </a:prstGeom>
          <a:noFill/>
        </p:spPr>
        <p:txBody>
          <a:bodyPr wrap="square">
            <a:spAutoFit/>
          </a:bodyPr>
          <a:lstStyle/>
          <a:p>
            <a:r>
              <a:rPr kumimoji="0" lang="en-US" sz="2400" b="1"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Design Flow</a:t>
            </a:r>
            <a:endParaRPr lang="en-US" b="1" dirty="0"/>
          </a:p>
        </p:txBody>
      </p:sp>
      <p:sp>
        <p:nvSpPr>
          <p:cNvPr id="3" name="TextBox 2">
            <a:extLst>
              <a:ext uri="{FF2B5EF4-FFF2-40B4-BE49-F238E27FC236}">
                <a16:creationId xmlns:a16="http://schemas.microsoft.com/office/drawing/2014/main" id="{75BD0D86-D169-D418-B4EC-704283567CE9}"/>
              </a:ext>
            </a:extLst>
          </p:cNvPr>
          <p:cNvSpPr txBox="1"/>
          <p:nvPr/>
        </p:nvSpPr>
        <p:spPr>
          <a:xfrm>
            <a:off x="2523054" y="6555873"/>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327617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90B697-6EEC-070C-4C6D-9BF522AA1443}"/>
              </a:ext>
            </a:extLst>
          </p:cNvPr>
          <p:cNvSpPr>
            <a:spLocks noGrp="1"/>
          </p:cNvSpPr>
          <p:nvPr>
            <p:ph type="ftr" sz="quarter" idx="10"/>
          </p:nvPr>
        </p:nvSpPr>
        <p:spPr/>
        <p:txBody>
          <a:bodyPr/>
          <a:lstStyle/>
          <a:p>
            <a:pPr>
              <a:defRPr/>
            </a:pPr>
            <a:r>
              <a:rPr lang="en-US"/>
              <a:t>Distribution Statement</a:t>
            </a:r>
          </a:p>
        </p:txBody>
      </p:sp>
      <p:sp>
        <p:nvSpPr>
          <p:cNvPr id="3" name="Slide Number Placeholder 2">
            <a:extLst>
              <a:ext uri="{FF2B5EF4-FFF2-40B4-BE49-F238E27FC236}">
                <a16:creationId xmlns:a16="http://schemas.microsoft.com/office/drawing/2014/main" id="{9EB293B4-1692-75DA-B1EB-9F65D8400BDC}"/>
              </a:ext>
            </a:extLst>
          </p:cNvPr>
          <p:cNvSpPr>
            <a:spLocks noGrp="1"/>
          </p:cNvSpPr>
          <p:nvPr>
            <p:ph type="sldNum" sz="quarter" idx="11"/>
          </p:nvPr>
        </p:nvSpPr>
        <p:spPr/>
        <p:txBody>
          <a:bodyPr/>
          <a:lstStyle/>
          <a:p>
            <a:pPr>
              <a:defRPr/>
            </a:pPr>
            <a:fld id="{231CC523-8BC6-4921-807A-66BD262F34AB}" type="slidenum">
              <a:rPr lang="en-US" smtClean="0"/>
              <a:pPr>
                <a:defRPr/>
              </a:pPr>
              <a:t>44</a:t>
            </a:fld>
            <a:endParaRPr lang="en-US"/>
          </a:p>
        </p:txBody>
      </p:sp>
      <p:sp>
        <p:nvSpPr>
          <p:cNvPr id="8" name="Title 7">
            <a:extLst>
              <a:ext uri="{FF2B5EF4-FFF2-40B4-BE49-F238E27FC236}">
                <a16:creationId xmlns:a16="http://schemas.microsoft.com/office/drawing/2014/main" id="{F7A1E1FC-3BF6-D3EA-22C7-E0F2A7D73452}"/>
              </a:ext>
            </a:extLst>
          </p:cNvPr>
          <p:cNvSpPr>
            <a:spLocks noGrp="1"/>
          </p:cNvSpPr>
          <p:nvPr>
            <p:ph type="ctrTitle"/>
          </p:nvPr>
        </p:nvSpPr>
        <p:spPr>
          <a:xfrm>
            <a:off x="519386" y="97881"/>
            <a:ext cx="9525000" cy="612648"/>
          </a:xfrm>
        </p:spPr>
        <p:txBody>
          <a:bodyPr/>
          <a:lstStyle/>
          <a:p>
            <a:r>
              <a:rPr lang="en-US" dirty="0"/>
              <a:t>UUV Design</a:t>
            </a:r>
          </a:p>
        </p:txBody>
      </p:sp>
      <p:pic>
        <p:nvPicPr>
          <p:cNvPr id="11" name="Picture 10" descr="Map&#10;&#10;Description automatically generated">
            <a:extLst>
              <a:ext uri="{FF2B5EF4-FFF2-40B4-BE49-F238E27FC236}">
                <a16:creationId xmlns:a16="http://schemas.microsoft.com/office/drawing/2014/main" id="{E5A058E8-3456-83D4-AFFA-983D8E073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86" y="984850"/>
            <a:ext cx="2882461" cy="3187739"/>
          </a:xfrm>
          <a:prstGeom prst="rect">
            <a:avLst/>
          </a:prstGeom>
          <a:solidFill>
            <a:schemeClr val="bg1"/>
          </a:solidFill>
        </p:spPr>
      </p:pic>
      <p:pic>
        <p:nvPicPr>
          <p:cNvPr id="12" name="Picture 11" descr="Map&#10;&#10;Description automatically generated">
            <a:extLst>
              <a:ext uri="{FF2B5EF4-FFF2-40B4-BE49-F238E27FC236}">
                <a16:creationId xmlns:a16="http://schemas.microsoft.com/office/drawing/2014/main" id="{F6B34B97-2766-5376-6D1F-E457871E3D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787" y="1092293"/>
            <a:ext cx="2972575" cy="3187739"/>
          </a:xfrm>
          <a:prstGeom prst="rect">
            <a:avLst/>
          </a:prstGeom>
        </p:spPr>
      </p:pic>
      <p:sp>
        <p:nvSpPr>
          <p:cNvPr id="4" name="TextBox 3">
            <a:extLst>
              <a:ext uri="{FF2B5EF4-FFF2-40B4-BE49-F238E27FC236}">
                <a16:creationId xmlns:a16="http://schemas.microsoft.com/office/drawing/2014/main" id="{7ED239CE-A405-8632-6A5A-EB6EDDCC5933}"/>
              </a:ext>
            </a:extLst>
          </p:cNvPr>
          <p:cNvSpPr txBox="1"/>
          <p:nvPr/>
        </p:nvSpPr>
        <p:spPr>
          <a:xfrm>
            <a:off x="3174904" y="1286059"/>
            <a:ext cx="2066459" cy="2585323"/>
          </a:xfrm>
          <a:prstGeom prst="rect">
            <a:avLst/>
          </a:prstGeom>
          <a:noFill/>
        </p:spPr>
        <p:txBody>
          <a:bodyPr wrap="square" rtlCol="0">
            <a:spAutoFit/>
          </a:bodyPr>
          <a:lstStyle/>
          <a:p>
            <a:r>
              <a:rPr lang="en-US" dirty="0"/>
              <a:t>Total distance travelled: </a:t>
            </a:r>
            <a:r>
              <a:rPr lang="en-US" b="1" dirty="0"/>
              <a:t>4257km</a:t>
            </a:r>
          </a:p>
          <a:p>
            <a:endParaRPr lang="en-US" dirty="0"/>
          </a:p>
          <a:p>
            <a:r>
              <a:rPr lang="en-US" dirty="0"/>
              <a:t>Minimum distance to shore: </a:t>
            </a:r>
            <a:r>
              <a:rPr lang="en-US" b="1" dirty="0"/>
              <a:t>4810m from (80.74, -79.36)</a:t>
            </a:r>
          </a:p>
          <a:p>
            <a:endParaRPr lang="en-US" dirty="0"/>
          </a:p>
        </p:txBody>
      </p:sp>
      <p:sp>
        <p:nvSpPr>
          <p:cNvPr id="5" name="TextBox 4">
            <a:extLst>
              <a:ext uri="{FF2B5EF4-FFF2-40B4-BE49-F238E27FC236}">
                <a16:creationId xmlns:a16="http://schemas.microsoft.com/office/drawing/2014/main" id="{C643F328-DAAF-F85D-BA13-A10A8ABB3742}"/>
              </a:ext>
            </a:extLst>
          </p:cNvPr>
          <p:cNvSpPr txBox="1"/>
          <p:nvPr/>
        </p:nvSpPr>
        <p:spPr>
          <a:xfrm>
            <a:off x="8220254" y="1007223"/>
            <a:ext cx="2246634" cy="3416320"/>
          </a:xfrm>
          <a:prstGeom prst="rect">
            <a:avLst/>
          </a:prstGeom>
          <a:noFill/>
        </p:spPr>
        <p:txBody>
          <a:bodyPr wrap="square" rtlCol="0">
            <a:spAutoFit/>
          </a:bodyPr>
          <a:lstStyle/>
          <a:p>
            <a:r>
              <a:rPr lang="en-US" dirty="0"/>
              <a:t>Minimum sensing distance: </a:t>
            </a:r>
            <a:r>
              <a:rPr lang="en-US" b="1" dirty="0"/>
              <a:t>7.5km</a:t>
            </a:r>
          </a:p>
          <a:p>
            <a:pPr marL="285750" indent="-285750">
              <a:buFont typeface="Arial" panose="020B0604020202020204" pitchFamily="34" charset="0"/>
              <a:buChar char="•"/>
            </a:pPr>
            <a:endParaRPr lang="en-US" b="1" dirty="0"/>
          </a:p>
          <a:p>
            <a:r>
              <a:rPr lang="en-US" dirty="0"/>
              <a:t>Total distance travelled: </a:t>
            </a:r>
            <a:r>
              <a:rPr lang="en-US" b="1" dirty="0"/>
              <a:t>4827.5km</a:t>
            </a:r>
          </a:p>
          <a:p>
            <a:endParaRPr lang="en-US" dirty="0"/>
          </a:p>
          <a:p>
            <a:r>
              <a:rPr lang="en-US" dirty="0"/>
              <a:t>Minimum distance to shore:</a:t>
            </a:r>
            <a:br>
              <a:rPr lang="en-US" dirty="0"/>
            </a:br>
            <a:r>
              <a:rPr lang="en-US" b="1" dirty="0"/>
              <a:t>1445m from (81.34, -89.94)</a:t>
            </a:r>
          </a:p>
          <a:p>
            <a:endParaRPr lang="en-US" dirty="0"/>
          </a:p>
        </p:txBody>
      </p:sp>
      <p:pic>
        <p:nvPicPr>
          <p:cNvPr id="6" name="Picture 5" descr="A picture containing graphical user interface&#10;&#10;Description automatically generated">
            <a:extLst>
              <a:ext uri="{FF2B5EF4-FFF2-40B4-BE49-F238E27FC236}">
                <a16:creationId xmlns:a16="http://schemas.microsoft.com/office/drawing/2014/main" id="{8B33A5AD-52C1-01AF-AC52-D1CF4647D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1826" y="4932008"/>
            <a:ext cx="5780314" cy="1667398"/>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9A2A5762-2760-B3DD-B372-207F8987C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75" y="4908512"/>
            <a:ext cx="5891441" cy="1714390"/>
          </a:xfrm>
          <a:prstGeom prst="rect">
            <a:avLst/>
          </a:prstGeom>
        </p:spPr>
      </p:pic>
      <p:pic>
        <p:nvPicPr>
          <p:cNvPr id="10" name="Picture 6">
            <a:extLst>
              <a:ext uri="{FF2B5EF4-FFF2-40B4-BE49-F238E27FC236}">
                <a16:creationId xmlns:a16="http://schemas.microsoft.com/office/drawing/2014/main" id="{C09FA03D-4A81-5203-B91B-150C996AF7FE}"/>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293403" y="57029"/>
            <a:ext cx="1858899" cy="21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EC49CCFC-EB0C-23FA-1134-262FC1122098}"/>
              </a:ext>
            </a:extLst>
          </p:cNvPr>
          <p:cNvSpPr txBox="1"/>
          <p:nvPr/>
        </p:nvSpPr>
        <p:spPr>
          <a:xfrm>
            <a:off x="192316" y="4423543"/>
            <a:ext cx="6096000" cy="461665"/>
          </a:xfrm>
          <a:prstGeom prst="rect">
            <a:avLst/>
          </a:prstGeom>
          <a:noFill/>
        </p:spPr>
        <p:txBody>
          <a:bodyPr wrap="square">
            <a:spAutoFit/>
          </a:bodyPr>
          <a:lstStyle/>
          <a:p>
            <a:r>
              <a:rPr kumimoji="0" lang="en-US" sz="24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Robust Plan and Controller</a:t>
            </a:r>
            <a:endParaRPr lang="en-US" dirty="0"/>
          </a:p>
        </p:txBody>
      </p:sp>
      <p:sp>
        <p:nvSpPr>
          <p:cNvPr id="9" name="TextBox 8">
            <a:extLst>
              <a:ext uri="{FF2B5EF4-FFF2-40B4-BE49-F238E27FC236}">
                <a16:creationId xmlns:a16="http://schemas.microsoft.com/office/drawing/2014/main" id="{146F67AC-CC58-3259-3E38-35BEAAB81C1C}"/>
              </a:ext>
            </a:extLst>
          </p:cNvPr>
          <p:cNvSpPr txBox="1"/>
          <p:nvPr/>
        </p:nvSpPr>
        <p:spPr>
          <a:xfrm>
            <a:off x="2545065" y="6576573"/>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552159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90B697-6EEC-070C-4C6D-9BF522AA1443}"/>
              </a:ext>
            </a:extLst>
          </p:cNvPr>
          <p:cNvSpPr>
            <a:spLocks noGrp="1"/>
          </p:cNvSpPr>
          <p:nvPr>
            <p:ph type="ftr" sz="quarter" idx="10"/>
          </p:nvPr>
        </p:nvSpPr>
        <p:spPr/>
        <p:txBody>
          <a:bodyPr/>
          <a:lstStyle/>
          <a:p>
            <a:pPr>
              <a:defRPr/>
            </a:pPr>
            <a:r>
              <a:rPr lang="en-US"/>
              <a:t>Distribution Statement</a:t>
            </a:r>
          </a:p>
        </p:txBody>
      </p:sp>
      <p:sp>
        <p:nvSpPr>
          <p:cNvPr id="3" name="Slide Number Placeholder 2">
            <a:extLst>
              <a:ext uri="{FF2B5EF4-FFF2-40B4-BE49-F238E27FC236}">
                <a16:creationId xmlns:a16="http://schemas.microsoft.com/office/drawing/2014/main" id="{9EB293B4-1692-75DA-B1EB-9F65D8400BDC}"/>
              </a:ext>
            </a:extLst>
          </p:cNvPr>
          <p:cNvSpPr>
            <a:spLocks noGrp="1"/>
          </p:cNvSpPr>
          <p:nvPr>
            <p:ph type="sldNum" sz="quarter" idx="11"/>
          </p:nvPr>
        </p:nvSpPr>
        <p:spPr/>
        <p:txBody>
          <a:bodyPr/>
          <a:lstStyle/>
          <a:p>
            <a:pPr>
              <a:defRPr/>
            </a:pPr>
            <a:fld id="{231CC523-8BC6-4921-807A-66BD262F34AB}" type="slidenum">
              <a:rPr lang="en-US" smtClean="0"/>
              <a:pPr>
                <a:defRPr/>
              </a:pPr>
              <a:t>45</a:t>
            </a:fld>
            <a:endParaRPr lang="en-US"/>
          </a:p>
        </p:txBody>
      </p:sp>
      <p:sp>
        <p:nvSpPr>
          <p:cNvPr id="8" name="Title 7">
            <a:extLst>
              <a:ext uri="{FF2B5EF4-FFF2-40B4-BE49-F238E27FC236}">
                <a16:creationId xmlns:a16="http://schemas.microsoft.com/office/drawing/2014/main" id="{F7A1E1FC-3BF6-D3EA-22C7-E0F2A7D73452}"/>
              </a:ext>
            </a:extLst>
          </p:cNvPr>
          <p:cNvSpPr>
            <a:spLocks noGrp="1"/>
          </p:cNvSpPr>
          <p:nvPr>
            <p:ph type="ctrTitle"/>
          </p:nvPr>
        </p:nvSpPr>
        <p:spPr>
          <a:xfrm>
            <a:off x="519386" y="97881"/>
            <a:ext cx="9525000" cy="612648"/>
          </a:xfrm>
        </p:spPr>
        <p:txBody>
          <a:bodyPr/>
          <a:lstStyle/>
          <a:p>
            <a:r>
              <a:rPr lang="en-US" dirty="0"/>
              <a:t>UUV Design</a:t>
            </a:r>
          </a:p>
        </p:txBody>
      </p:sp>
      <p:sp>
        <p:nvSpPr>
          <p:cNvPr id="13" name="TextBox 12">
            <a:extLst>
              <a:ext uri="{FF2B5EF4-FFF2-40B4-BE49-F238E27FC236}">
                <a16:creationId xmlns:a16="http://schemas.microsoft.com/office/drawing/2014/main" id="{2222E34A-BAF1-C24D-1153-D0ABA8E58641}"/>
              </a:ext>
            </a:extLst>
          </p:cNvPr>
          <p:cNvSpPr txBox="1"/>
          <p:nvPr/>
        </p:nvSpPr>
        <p:spPr>
          <a:xfrm>
            <a:off x="7858125" y="5182554"/>
            <a:ext cx="6216650" cy="369332"/>
          </a:xfrm>
          <a:prstGeom prst="rect">
            <a:avLst/>
          </a:prstGeom>
          <a:noFill/>
        </p:spPr>
        <p:txBody>
          <a:bodyPr wrap="square">
            <a:spAutoFit/>
          </a:bodyPr>
          <a:lstStyle/>
          <a:p>
            <a:r>
              <a:rPr kumimoji="0" lang="en-US" sz="1800" b="1" i="0" u="none" strike="noStrike" kern="1200" cap="none" spc="0" normalizeH="0" baseline="0" noProof="0" dirty="0">
                <a:ln>
                  <a:noFill/>
                </a:ln>
                <a:solidFill>
                  <a:prstClr val="black"/>
                </a:solidFill>
                <a:effectLst/>
                <a:uLnTx/>
                <a:uFillTx/>
                <a:latin typeface="Tahoma" pitchFamily="34" charset="0"/>
                <a:ea typeface="+mj-ea"/>
                <a:cs typeface="Tahoma" pitchFamily="34" charset="0"/>
              </a:rPr>
              <a:t>Vehicle Rendering</a:t>
            </a:r>
          </a:p>
        </p:txBody>
      </p:sp>
      <p:graphicFrame>
        <p:nvGraphicFramePr>
          <p:cNvPr id="14" name="Table 10">
            <a:extLst>
              <a:ext uri="{FF2B5EF4-FFF2-40B4-BE49-F238E27FC236}">
                <a16:creationId xmlns:a16="http://schemas.microsoft.com/office/drawing/2014/main" id="{21018E41-F490-BC4B-4C09-A6D2AD109212}"/>
              </a:ext>
            </a:extLst>
          </p:cNvPr>
          <p:cNvGraphicFramePr>
            <a:graphicFrameLocks noGrp="1"/>
          </p:cNvGraphicFramePr>
          <p:nvPr>
            <p:extLst>
              <p:ext uri="{D42A27DB-BD31-4B8C-83A1-F6EECF244321}">
                <p14:modId xmlns:p14="http://schemas.microsoft.com/office/powerpoint/2010/main" val="853853731"/>
              </p:ext>
            </p:extLst>
          </p:nvPr>
        </p:nvGraphicFramePr>
        <p:xfrm>
          <a:off x="1" y="1491818"/>
          <a:ext cx="6337299" cy="3337560"/>
        </p:xfrm>
        <a:graphic>
          <a:graphicData uri="http://schemas.openxmlformats.org/drawingml/2006/table">
            <a:tbl>
              <a:tblPr firstRow="1" bandRow="1">
                <a:tableStyleId>{5C22544A-7EE6-4342-B048-85BDC9FD1C3A}</a:tableStyleId>
              </a:tblPr>
              <a:tblGrid>
                <a:gridCol w="3577933">
                  <a:extLst>
                    <a:ext uri="{9D8B030D-6E8A-4147-A177-3AD203B41FA5}">
                      <a16:colId xmlns:a16="http://schemas.microsoft.com/office/drawing/2014/main" val="975702971"/>
                    </a:ext>
                  </a:extLst>
                </a:gridCol>
                <a:gridCol w="2759366">
                  <a:extLst>
                    <a:ext uri="{9D8B030D-6E8A-4147-A177-3AD203B41FA5}">
                      <a16:colId xmlns:a16="http://schemas.microsoft.com/office/drawing/2014/main" val="295473268"/>
                    </a:ext>
                  </a:extLst>
                </a:gridCol>
              </a:tblGrid>
              <a:tr h="370840">
                <a:tc>
                  <a:txBody>
                    <a:bodyPr/>
                    <a:lstStyle/>
                    <a:p>
                      <a:r>
                        <a:rPr lang="en-US" dirty="0"/>
                        <a:t>Metric</a:t>
                      </a:r>
                    </a:p>
                  </a:txBody>
                  <a:tcPr/>
                </a:tc>
                <a:tc>
                  <a:txBody>
                    <a:bodyPr/>
                    <a:lstStyle/>
                    <a:p>
                      <a:r>
                        <a:rPr lang="en-US" dirty="0"/>
                        <a:t>Value</a:t>
                      </a:r>
                    </a:p>
                  </a:txBody>
                  <a:tcPr/>
                </a:tc>
                <a:extLst>
                  <a:ext uri="{0D108BD9-81ED-4DB2-BD59-A6C34878D82A}">
                    <a16:rowId xmlns:a16="http://schemas.microsoft.com/office/drawing/2014/main" val="2478528121"/>
                  </a:ext>
                </a:extLst>
              </a:tr>
              <a:tr h="370840">
                <a:tc>
                  <a:txBody>
                    <a:bodyPr/>
                    <a:lstStyle/>
                    <a:p>
                      <a:r>
                        <a:rPr lang="en-US" dirty="0"/>
                        <a:t>Energy Consumed </a:t>
                      </a:r>
                    </a:p>
                  </a:txBody>
                  <a:tcPr/>
                </a:tc>
                <a:tc>
                  <a:txBody>
                    <a:bodyPr/>
                    <a:lstStyle/>
                    <a:p>
                      <a:r>
                        <a:rPr lang="en-US" dirty="0"/>
                        <a:t>201.2 KWh</a:t>
                      </a:r>
                    </a:p>
                  </a:txBody>
                  <a:tcPr/>
                </a:tc>
                <a:extLst>
                  <a:ext uri="{0D108BD9-81ED-4DB2-BD59-A6C34878D82A}">
                    <a16:rowId xmlns:a16="http://schemas.microsoft.com/office/drawing/2014/main" val="2459933183"/>
                  </a:ext>
                </a:extLst>
              </a:tr>
              <a:tr h="370840">
                <a:tc>
                  <a:txBody>
                    <a:bodyPr/>
                    <a:lstStyle/>
                    <a:p>
                      <a:r>
                        <a:rPr lang="en-US" dirty="0"/>
                        <a:t>Valid Path and Mission Complete</a:t>
                      </a:r>
                    </a:p>
                  </a:txBody>
                  <a:tcPr/>
                </a:tc>
                <a:tc>
                  <a:txBody>
                    <a:bodyPr/>
                    <a:lstStyle/>
                    <a:p>
                      <a:r>
                        <a:rPr lang="en-US" dirty="0"/>
                        <a:t>True</a:t>
                      </a:r>
                    </a:p>
                  </a:txBody>
                  <a:tcPr/>
                </a:tc>
                <a:extLst>
                  <a:ext uri="{0D108BD9-81ED-4DB2-BD59-A6C34878D82A}">
                    <a16:rowId xmlns:a16="http://schemas.microsoft.com/office/drawing/2014/main" val="1290453272"/>
                  </a:ext>
                </a:extLst>
              </a:tr>
              <a:tr h="370840">
                <a:tc>
                  <a:txBody>
                    <a:bodyPr/>
                    <a:lstStyle/>
                    <a:p>
                      <a:r>
                        <a:rPr lang="en-US" dirty="0"/>
                        <a:t>Energy Remaining</a:t>
                      </a:r>
                    </a:p>
                  </a:txBody>
                  <a:tcPr/>
                </a:tc>
                <a:tc>
                  <a:txBody>
                    <a:bodyPr/>
                    <a:lstStyle/>
                    <a:p>
                      <a:r>
                        <a:rPr lang="en-US" dirty="0"/>
                        <a:t>50.3 </a:t>
                      </a:r>
                      <a:r>
                        <a:rPr lang="en-US" dirty="0" err="1"/>
                        <a:t>KWh</a:t>
                      </a:r>
                      <a:endParaRPr lang="en-US" dirty="0"/>
                    </a:p>
                  </a:txBody>
                  <a:tcPr/>
                </a:tc>
                <a:extLst>
                  <a:ext uri="{0D108BD9-81ED-4DB2-BD59-A6C34878D82A}">
                    <a16:rowId xmlns:a16="http://schemas.microsoft.com/office/drawing/2014/main" val="2329663482"/>
                  </a:ext>
                </a:extLst>
              </a:tr>
              <a:tr h="370840">
                <a:tc>
                  <a:txBody>
                    <a:bodyPr/>
                    <a:lstStyle/>
                    <a:p>
                      <a:r>
                        <a:rPr lang="en-US" dirty="0"/>
                        <a:t>Deployment x, y, z</a:t>
                      </a:r>
                    </a:p>
                  </a:txBody>
                  <a:tcPr/>
                </a:tc>
                <a:tc>
                  <a:txBody>
                    <a:bodyPr/>
                    <a:lstStyle/>
                    <a:p>
                      <a:r>
                        <a:rPr lang="en-US" sz="1800" b="0" i="0" u="none" strike="noStrike" kern="1200" dirty="0">
                          <a:solidFill>
                            <a:schemeClr val="dk1"/>
                          </a:solidFill>
                          <a:effectLst/>
                          <a:latin typeface="+mn-lt"/>
                          <a:ea typeface="+mn-ea"/>
                          <a:cs typeface="+mn-cs"/>
                        </a:rPr>
                        <a:t>(80.38, -85.11, -480)</a:t>
                      </a:r>
                      <a:endParaRPr lang="en-US" dirty="0"/>
                    </a:p>
                  </a:txBody>
                  <a:tcPr/>
                </a:tc>
                <a:extLst>
                  <a:ext uri="{0D108BD9-81ED-4DB2-BD59-A6C34878D82A}">
                    <a16:rowId xmlns:a16="http://schemas.microsoft.com/office/drawing/2014/main" val="259422680"/>
                  </a:ext>
                </a:extLst>
              </a:tr>
              <a:tr h="370840">
                <a:tc>
                  <a:txBody>
                    <a:bodyPr/>
                    <a:lstStyle/>
                    <a:p>
                      <a:r>
                        <a:rPr lang="en-US" dirty="0"/>
                        <a:t>Deployment Accuracy</a:t>
                      </a:r>
                    </a:p>
                  </a:txBody>
                  <a:tcPr/>
                </a:tc>
                <a:tc>
                  <a:txBody>
                    <a:bodyPr/>
                    <a:lstStyle/>
                    <a:p>
                      <a:r>
                        <a:rPr lang="en-US" dirty="0"/>
                        <a:t>84 meters from bottom</a:t>
                      </a:r>
                    </a:p>
                  </a:txBody>
                  <a:tcPr/>
                </a:tc>
                <a:extLst>
                  <a:ext uri="{0D108BD9-81ED-4DB2-BD59-A6C34878D82A}">
                    <a16:rowId xmlns:a16="http://schemas.microsoft.com/office/drawing/2014/main" val="377788048"/>
                  </a:ext>
                </a:extLst>
              </a:tr>
              <a:tr h="370840">
                <a:tc>
                  <a:txBody>
                    <a:bodyPr/>
                    <a:lstStyle/>
                    <a:p>
                      <a:r>
                        <a:rPr lang="en-US" dirty="0"/>
                        <a:t>Mission Duration</a:t>
                      </a:r>
                    </a:p>
                  </a:txBody>
                  <a:tcPr/>
                </a:tc>
                <a:tc>
                  <a:txBody>
                    <a:bodyPr/>
                    <a:lstStyle/>
                    <a:p>
                      <a:r>
                        <a:rPr lang="en-US" dirty="0"/>
                        <a:t>55.9 days</a:t>
                      </a:r>
                    </a:p>
                  </a:txBody>
                  <a:tcPr/>
                </a:tc>
                <a:extLst>
                  <a:ext uri="{0D108BD9-81ED-4DB2-BD59-A6C34878D82A}">
                    <a16:rowId xmlns:a16="http://schemas.microsoft.com/office/drawing/2014/main" val="4136846412"/>
                  </a:ext>
                </a:extLst>
              </a:tr>
              <a:tr h="370840">
                <a:tc>
                  <a:txBody>
                    <a:bodyPr/>
                    <a:lstStyle/>
                    <a:p>
                      <a:r>
                        <a:rPr lang="en-US" dirty="0"/>
                        <a:t>Distance Travelled</a:t>
                      </a:r>
                    </a:p>
                  </a:txBody>
                  <a:tcPr/>
                </a:tc>
                <a:tc>
                  <a:txBody>
                    <a:bodyPr/>
                    <a:lstStyle/>
                    <a:p>
                      <a:r>
                        <a:rPr lang="en-US" dirty="0"/>
                        <a:t>5310 km</a:t>
                      </a:r>
                    </a:p>
                  </a:txBody>
                  <a:tcPr/>
                </a:tc>
                <a:extLst>
                  <a:ext uri="{0D108BD9-81ED-4DB2-BD59-A6C34878D82A}">
                    <a16:rowId xmlns:a16="http://schemas.microsoft.com/office/drawing/2014/main" val="2914103569"/>
                  </a:ext>
                </a:extLst>
              </a:tr>
              <a:tr h="370840">
                <a:tc>
                  <a:txBody>
                    <a:bodyPr/>
                    <a:lstStyle/>
                    <a:p>
                      <a:r>
                        <a:rPr lang="en-US" dirty="0"/>
                        <a:t>Number Navigation Points</a:t>
                      </a:r>
                    </a:p>
                  </a:txBody>
                  <a:tcPr/>
                </a:tc>
                <a:tc>
                  <a:txBody>
                    <a:bodyPr/>
                    <a:lstStyle/>
                    <a:p>
                      <a:r>
                        <a:rPr lang="en-US" dirty="0"/>
                        <a:t>All navigation points met</a:t>
                      </a:r>
                    </a:p>
                  </a:txBody>
                  <a:tcPr/>
                </a:tc>
                <a:extLst>
                  <a:ext uri="{0D108BD9-81ED-4DB2-BD59-A6C34878D82A}">
                    <a16:rowId xmlns:a16="http://schemas.microsoft.com/office/drawing/2014/main" val="2284599532"/>
                  </a:ext>
                </a:extLst>
              </a:tr>
            </a:tbl>
          </a:graphicData>
        </a:graphic>
      </p:graphicFrame>
      <p:pic>
        <p:nvPicPr>
          <p:cNvPr id="15" name="Picture 7">
            <a:extLst>
              <a:ext uri="{FF2B5EF4-FFF2-40B4-BE49-F238E27FC236}">
                <a16:creationId xmlns:a16="http://schemas.microsoft.com/office/drawing/2014/main" id="{D3BA823C-36A8-503B-8453-5DB347091034}"/>
              </a:ext>
            </a:extLst>
          </p:cNvPr>
          <p:cNvPicPr>
            <a:picLocks noChangeAspect="1"/>
          </p:cNvPicPr>
          <p:nvPr/>
        </p:nvPicPr>
        <p:blipFill>
          <a:blip r:embed="rId2"/>
          <a:stretch>
            <a:fillRect/>
          </a:stretch>
        </p:blipFill>
        <p:spPr>
          <a:xfrm>
            <a:off x="6379464" y="1593941"/>
            <a:ext cx="5812535" cy="3041560"/>
          </a:xfrm>
          <a:prstGeom prst="rect">
            <a:avLst/>
          </a:prstGeom>
        </p:spPr>
      </p:pic>
      <p:sp>
        <p:nvSpPr>
          <p:cNvPr id="4" name="TextBox 3">
            <a:extLst>
              <a:ext uri="{FF2B5EF4-FFF2-40B4-BE49-F238E27FC236}">
                <a16:creationId xmlns:a16="http://schemas.microsoft.com/office/drawing/2014/main" id="{1CA57325-5441-0F73-E207-8BD8B97415F8}"/>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888116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90B697-6EEC-070C-4C6D-9BF522AA1443}"/>
              </a:ext>
            </a:extLst>
          </p:cNvPr>
          <p:cNvSpPr>
            <a:spLocks noGrp="1"/>
          </p:cNvSpPr>
          <p:nvPr>
            <p:ph type="ftr" sz="quarter" idx="10"/>
          </p:nvPr>
        </p:nvSpPr>
        <p:spPr/>
        <p:txBody>
          <a:bodyPr/>
          <a:lstStyle/>
          <a:p>
            <a:pPr>
              <a:defRPr/>
            </a:pPr>
            <a:r>
              <a:rPr lang="en-US"/>
              <a:t>Distribution Statement</a:t>
            </a:r>
          </a:p>
        </p:txBody>
      </p:sp>
      <p:sp>
        <p:nvSpPr>
          <p:cNvPr id="3" name="Slide Number Placeholder 2">
            <a:extLst>
              <a:ext uri="{FF2B5EF4-FFF2-40B4-BE49-F238E27FC236}">
                <a16:creationId xmlns:a16="http://schemas.microsoft.com/office/drawing/2014/main" id="{9EB293B4-1692-75DA-B1EB-9F65D8400BDC}"/>
              </a:ext>
            </a:extLst>
          </p:cNvPr>
          <p:cNvSpPr>
            <a:spLocks noGrp="1"/>
          </p:cNvSpPr>
          <p:nvPr>
            <p:ph type="sldNum" sz="quarter" idx="11"/>
          </p:nvPr>
        </p:nvSpPr>
        <p:spPr/>
        <p:txBody>
          <a:bodyPr/>
          <a:lstStyle/>
          <a:p>
            <a:pPr>
              <a:defRPr/>
            </a:pPr>
            <a:fld id="{231CC523-8BC6-4921-807A-66BD262F34AB}" type="slidenum">
              <a:rPr lang="en-US" smtClean="0"/>
              <a:pPr>
                <a:defRPr/>
              </a:pPr>
              <a:t>46</a:t>
            </a:fld>
            <a:endParaRPr lang="en-US"/>
          </a:p>
        </p:txBody>
      </p:sp>
      <p:sp>
        <p:nvSpPr>
          <p:cNvPr id="8" name="Title 7">
            <a:extLst>
              <a:ext uri="{FF2B5EF4-FFF2-40B4-BE49-F238E27FC236}">
                <a16:creationId xmlns:a16="http://schemas.microsoft.com/office/drawing/2014/main" id="{F7A1E1FC-3BF6-D3EA-22C7-E0F2A7D73452}"/>
              </a:ext>
            </a:extLst>
          </p:cNvPr>
          <p:cNvSpPr>
            <a:spLocks noGrp="1"/>
          </p:cNvSpPr>
          <p:nvPr>
            <p:ph type="ctrTitle"/>
          </p:nvPr>
        </p:nvSpPr>
        <p:spPr>
          <a:xfrm>
            <a:off x="519386" y="97881"/>
            <a:ext cx="9525000" cy="612648"/>
          </a:xfrm>
        </p:spPr>
        <p:txBody>
          <a:bodyPr/>
          <a:lstStyle/>
          <a:p>
            <a:r>
              <a:rPr lang="en-US" dirty="0"/>
              <a:t>UUV Design: Physical Design</a:t>
            </a:r>
          </a:p>
        </p:txBody>
      </p:sp>
      <p:sp>
        <p:nvSpPr>
          <p:cNvPr id="13" name="TextBox 12">
            <a:extLst>
              <a:ext uri="{FF2B5EF4-FFF2-40B4-BE49-F238E27FC236}">
                <a16:creationId xmlns:a16="http://schemas.microsoft.com/office/drawing/2014/main" id="{2222E34A-BAF1-C24D-1153-D0ABA8E58641}"/>
              </a:ext>
            </a:extLst>
          </p:cNvPr>
          <p:cNvSpPr txBox="1"/>
          <p:nvPr/>
        </p:nvSpPr>
        <p:spPr>
          <a:xfrm>
            <a:off x="6936061" y="5846711"/>
            <a:ext cx="6216650" cy="369332"/>
          </a:xfrm>
          <a:prstGeom prst="rect">
            <a:avLst/>
          </a:prstGeom>
          <a:noFill/>
        </p:spPr>
        <p:txBody>
          <a:bodyPr wrap="square">
            <a:spAutoFit/>
          </a:bodyPr>
          <a:lstStyle/>
          <a:p>
            <a:r>
              <a:rPr kumimoji="0" lang="en-US" sz="1800" b="1" i="0" u="none" strike="noStrike" kern="1200" cap="none" spc="0" normalizeH="0" baseline="0" noProof="0" dirty="0">
                <a:ln>
                  <a:noFill/>
                </a:ln>
                <a:solidFill>
                  <a:prstClr val="black"/>
                </a:solidFill>
                <a:effectLst/>
                <a:uLnTx/>
                <a:uFillTx/>
                <a:latin typeface="Tahoma" pitchFamily="34" charset="0"/>
                <a:ea typeface="+mj-ea"/>
                <a:cs typeface="Tahoma" pitchFamily="34" charset="0"/>
              </a:rPr>
              <a:t>CAD Model</a:t>
            </a:r>
          </a:p>
        </p:txBody>
      </p:sp>
      <p:sp>
        <p:nvSpPr>
          <p:cNvPr id="10" name="TextBox 9">
            <a:extLst>
              <a:ext uri="{FF2B5EF4-FFF2-40B4-BE49-F238E27FC236}">
                <a16:creationId xmlns:a16="http://schemas.microsoft.com/office/drawing/2014/main" id="{357E2858-E784-E96E-D083-4E506CD45CF9}"/>
              </a:ext>
            </a:extLst>
          </p:cNvPr>
          <p:cNvSpPr txBox="1"/>
          <p:nvPr/>
        </p:nvSpPr>
        <p:spPr>
          <a:xfrm>
            <a:off x="4793391" y="3537614"/>
            <a:ext cx="549061" cy="369332"/>
          </a:xfrm>
          <a:prstGeom prst="rect">
            <a:avLst/>
          </a:prstGeom>
          <a:noFill/>
        </p:spPr>
        <p:txBody>
          <a:bodyPr wrap="none" rtlCol="0">
            <a:spAutoFit/>
          </a:bodyPr>
          <a:lstStyle/>
          <a:p>
            <a:r>
              <a:rPr lang="en-US" dirty="0">
                <a:solidFill>
                  <a:schemeClr val="bg1"/>
                </a:solidFill>
              </a:rPr>
              <a:t>Top</a:t>
            </a:r>
          </a:p>
        </p:txBody>
      </p:sp>
      <p:graphicFrame>
        <p:nvGraphicFramePr>
          <p:cNvPr id="24" name="Table 23">
            <a:extLst>
              <a:ext uri="{FF2B5EF4-FFF2-40B4-BE49-F238E27FC236}">
                <a16:creationId xmlns:a16="http://schemas.microsoft.com/office/drawing/2014/main" id="{88516E5F-5D07-D5BE-1CB4-2C197FBBDF9B}"/>
              </a:ext>
            </a:extLst>
          </p:cNvPr>
          <p:cNvGraphicFramePr>
            <a:graphicFrameLocks noGrp="1"/>
          </p:cNvGraphicFramePr>
          <p:nvPr>
            <p:extLst>
              <p:ext uri="{D42A27DB-BD31-4B8C-83A1-F6EECF244321}">
                <p14:modId xmlns:p14="http://schemas.microsoft.com/office/powerpoint/2010/main" val="2973931287"/>
              </p:ext>
            </p:extLst>
          </p:nvPr>
        </p:nvGraphicFramePr>
        <p:xfrm>
          <a:off x="289232" y="3919395"/>
          <a:ext cx="3482668" cy="1516066"/>
        </p:xfrm>
        <a:graphic>
          <a:graphicData uri="http://schemas.openxmlformats.org/drawingml/2006/table">
            <a:tbl>
              <a:tblPr firstRow="1" firstCol="1" bandRow="1">
                <a:tableStyleId>{073A0DAA-6AF3-43AB-8588-CEC1D06C72B9}</a:tableStyleId>
              </a:tblPr>
              <a:tblGrid>
                <a:gridCol w="2390468">
                  <a:extLst>
                    <a:ext uri="{9D8B030D-6E8A-4147-A177-3AD203B41FA5}">
                      <a16:colId xmlns:a16="http://schemas.microsoft.com/office/drawing/2014/main" val="1296600231"/>
                    </a:ext>
                  </a:extLst>
                </a:gridCol>
                <a:gridCol w="1092200">
                  <a:extLst>
                    <a:ext uri="{9D8B030D-6E8A-4147-A177-3AD203B41FA5}">
                      <a16:colId xmlns:a16="http://schemas.microsoft.com/office/drawing/2014/main" val="1860595685"/>
                    </a:ext>
                  </a:extLst>
                </a:gridCol>
              </a:tblGrid>
              <a:tr h="194886">
                <a:tc gridSpan="2">
                  <a:txBody>
                    <a:bodyPr/>
                    <a:lstStyle/>
                    <a:p>
                      <a:pPr marL="0" marR="0">
                        <a:lnSpc>
                          <a:spcPct val="107000"/>
                        </a:lnSpc>
                        <a:spcBef>
                          <a:spcPts val="0"/>
                        </a:spcBef>
                        <a:spcAft>
                          <a:spcPts val="0"/>
                        </a:spcAft>
                      </a:pPr>
                      <a:r>
                        <a:rPr lang="en-US" sz="1400" dirty="0">
                          <a:solidFill>
                            <a:schemeClr val="tx1"/>
                          </a:solidFill>
                          <a:effectLst/>
                        </a:rPr>
                        <a:t>Key Vehicle Attributes</a:t>
                      </a:r>
                      <a:endParaRPr lang="en-US" sz="1400">
                        <a:solidFill>
                          <a:schemeClr val="tx1"/>
                        </a:solidFill>
                        <a:effectLst/>
                        <a:latin typeface="Calibri"/>
                        <a:ea typeface="Calibri" panose="020F0502020204030204" pitchFamily="34" charset="0"/>
                        <a:cs typeface="Times New Roman"/>
                      </a:endParaRPr>
                    </a:p>
                  </a:txBody>
                  <a:tcPr marL="68580" marR="68580" marT="0" marB="0">
                    <a:solidFill>
                      <a:schemeClr val="tx2">
                        <a:lumMod val="20000"/>
                        <a:lumOff val="80000"/>
                      </a:schemeClr>
                    </a:solidFill>
                  </a:tcPr>
                </a:tc>
                <a:tc hMerge="1">
                  <a:txBody>
                    <a:bodyPr/>
                    <a:lstStyle/>
                    <a:p>
                      <a:endParaRPr lang="en-US"/>
                    </a:p>
                  </a:txBody>
                  <a:tcPr/>
                </a:tc>
                <a:extLst>
                  <a:ext uri="{0D108BD9-81ED-4DB2-BD59-A6C34878D82A}">
                    <a16:rowId xmlns:a16="http://schemas.microsoft.com/office/drawing/2014/main" val="2401084806"/>
                  </a:ext>
                </a:extLst>
              </a:tr>
              <a:tr h="194886">
                <a:tc>
                  <a:txBody>
                    <a:bodyPr/>
                    <a:lstStyle/>
                    <a:p>
                      <a:pPr marL="0" marR="0">
                        <a:lnSpc>
                          <a:spcPct val="107000"/>
                        </a:lnSpc>
                        <a:spcBef>
                          <a:spcPts val="0"/>
                        </a:spcBef>
                        <a:spcAft>
                          <a:spcPts val="0"/>
                        </a:spcAft>
                      </a:pPr>
                      <a:r>
                        <a:rPr lang="en-US" sz="1400" dirty="0">
                          <a:solidFill>
                            <a:schemeClr val="tx1"/>
                          </a:solidFill>
                          <a:effectLst/>
                        </a:rPr>
                        <a:t>Length (m)</a:t>
                      </a:r>
                      <a:endParaRPr lang="en-US" sz="1400">
                        <a:solidFill>
                          <a:schemeClr val="tx1"/>
                        </a:solidFill>
                        <a:effectLst/>
                        <a:latin typeface="Calibri"/>
                        <a:ea typeface="Calibri" panose="020F0502020204030204" pitchFamily="34" charset="0"/>
                        <a:cs typeface="Times New Roman"/>
                      </a:endParaRPr>
                    </a:p>
                  </a:txBody>
                  <a:tcPr marL="68580" marR="68580" marT="0" marB="0">
                    <a:solidFill>
                      <a:schemeClr val="tx2">
                        <a:lumMod val="20000"/>
                        <a:lumOff val="80000"/>
                      </a:schemeClr>
                    </a:solidFill>
                  </a:tcPr>
                </a:tc>
                <a:tc>
                  <a:txBody>
                    <a:bodyPr/>
                    <a:lstStyle/>
                    <a:p>
                      <a:pPr marL="0" marR="0">
                        <a:lnSpc>
                          <a:spcPct val="107000"/>
                        </a:lnSpc>
                        <a:spcBef>
                          <a:spcPts val="0"/>
                        </a:spcBef>
                        <a:spcAft>
                          <a:spcPts val="0"/>
                        </a:spcAft>
                      </a:pPr>
                      <a:r>
                        <a:rPr lang="en-US" sz="1400" dirty="0">
                          <a:effectLst/>
                          <a:latin typeface="Calibri"/>
                          <a:ea typeface="Calibri" panose="020F0502020204030204" pitchFamily="34" charset="0"/>
                          <a:cs typeface="Times New Roman"/>
                        </a:rPr>
                        <a:t>4.99m</a:t>
                      </a:r>
                    </a:p>
                  </a:txBody>
                  <a:tcPr marL="68580" marR="68580" marT="0" marB="0"/>
                </a:tc>
                <a:extLst>
                  <a:ext uri="{0D108BD9-81ED-4DB2-BD59-A6C34878D82A}">
                    <a16:rowId xmlns:a16="http://schemas.microsoft.com/office/drawing/2014/main" val="1185680906"/>
                  </a:ext>
                </a:extLst>
              </a:tr>
              <a:tr h="194886">
                <a:tc>
                  <a:txBody>
                    <a:bodyPr/>
                    <a:lstStyle/>
                    <a:p>
                      <a:pPr marL="0" marR="0">
                        <a:lnSpc>
                          <a:spcPct val="107000"/>
                        </a:lnSpc>
                        <a:spcBef>
                          <a:spcPts val="0"/>
                        </a:spcBef>
                        <a:spcAft>
                          <a:spcPts val="0"/>
                        </a:spcAft>
                      </a:pPr>
                      <a:r>
                        <a:rPr lang="en-US" sz="1400" dirty="0">
                          <a:solidFill>
                            <a:schemeClr val="tx1"/>
                          </a:solidFill>
                          <a:effectLst/>
                        </a:rPr>
                        <a:t>Max diameter (m)</a:t>
                      </a:r>
                      <a:endParaRPr lang="en-US" sz="1400">
                        <a:solidFill>
                          <a:schemeClr val="tx1"/>
                        </a:solidFill>
                        <a:effectLst/>
                        <a:latin typeface="Calibri"/>
                        <a:ea typeface="Calibri" panose="020F0502020204030204" pitchFamily="34" charset="0"/>
                        <a:cs typeface="Times New Roman"/>
                      </a:endParaRPr>
                    </a:p>
                  </a:txBody>
                  <a:tcPr marL="68580" marR="68580" marT="0" marB="0">
                    <a:solidFill>
                      <a:schemeClr val="tx2">
                        <a:lumMod val="20000"/>
                        <a:lumOff val="80000"/>
                      </a:schemeClr>
                    </a:solidFill>
                  </a:tcPr>
                </a:tc>
                <a:tc>
                  <a:txBody>
                    <a:bodyPr/>
                    <a:lstStyle/>
                    <a:p>
                      <a:pPr marL="0" marR="0">
                        <a:lnSpc>
                          <a:spcPct val="107000"/>
                        </a:lnSpc>
                        <a:spcBef>
                          <a:spcPts val="0"/>
                        </a:spcBef>
                        <a:spcAft>
                          <a:spcPts val="0"/>
                        </a:spcAft>
                      </a:pPr>
                      <a:r>
                        <a:rPr lang="en-US" sz="1400" dirty="0">
                          <a:effectLst/>
                          <a:latin typeface="Calibri"/>
                          <a:ea typeface="Calibri" panose="020F0502020204030204" pitchFamily="34" charset="0"/>
                          <a:cs typeface="Times New Roman"/>
                        </a:rPr>
                        <a:t>1.65m</a:t>
                      </a:r>
                    </a:p>
                  </a:txBody>
                  <a:tcPr marL="68580" marR="68580" marT="0" marB="0"/>
                </a:tc>
                <a:extLst>
                  <a:ext uri="{0D108BD9-81ED-4DB2-BD59-A6C34878D82A}">
                    <a16:rowId xmlns:a16="http://schemas.microsoft.com/office/drawing/2014/main" val="1751943926"/>
                  </a:ext>
                </a:extLst>
              </a:tr>
              <a:tr h="194886">
                <a:tc>
                  <a:txBody>
                    <a:bodyPr/>
                    <a:lstStyle/>
                    <a:p>
                      <a:pPr marL="0" marR="0">
                        <a:lnSpc>
                          <a:spcPct val="107000"/>
                        </a:lnSpc>
                        <a:spcBef>
                          <a:spcPts val="0"/>
                        </a:spcBef>
                        <a:spcAft>
                          <a:spcPts val="0"/>
                        </a:spcAft>
                      </a:pPr>
                      <a:r>
                        <a:rPr lang="en-US" sz="1400" dirty="0">
                          <a:solidFill>
                            <a:schemeClr val="tx1"/>
                          </a:solidFill>
                          <a:effectLst/>
                        </a:rPr>
                        <a:t>Mass (kg)</a:t>
                      </a:r>
                      <a:endParaRPr lang="en-US" sz="1400">
                        <a:solidFill>
                          <a:schemeClr val="tx1"/>
                        </a:solidFill>
                        <a:effectLst/>
                        <a:latin typeface="Calibri"/>
                        <a:ea typeface="Calibri" panose="020F0502020204030204" pitchFamily="34" charset="0"/>
                        <a:cs typeface="Times New Roman"/>
                      </a:endParaRPr>
                    </a:p>
                  </a:txBody>
                  <a:tcPr marL="68580" marR="68580" marT="0" marB="0">
                    <a:solidFill>
                      <a:schemeClr val="tx2">
                        <a:lumMod val="20000"/>
                        <a:lumOff val="80000"/>
                      </a:schemeClr>
                    </a:solidFill>
                  </a:tcPr>
                </a:tc>
                <a:tc>
                  <a:txBody>
                    <a:bodyPr/>
                    <a:lstStyle/>
                    <a:p>
                      <a:pPr marL="0" marR="0">
                        <a:lnSpc>
                          <a:spcPct val="107000"/>
                        </a:lnSpc>
                        <a:spcBef>
                          <a:spcPts val="0"/>
                        </a:spcBef>
                        <a:spcAft>
                          <a:spcPts val="0"/>
                        </a:spcAft>
                      </a:pPr>
                      <a:r>
                        <a:rPr lang="en-US" sz="1200" dirty="0">
                          <a:effectLst/>
                        </a:rPr>
                        <a:t>1357.1 Kg</a:t>
                      </a:r>
                      <a:endParaRPr lang="en-US" sz="1200" dirty="0">
                        <a:effectLst/>
                        <a:latin typeface="Calibri"/>
                        <a:ea typeface="Calibri" panose="020F0502020204030204" pitchFamily="34" charset="0"/>
                        <a:cs typeface="Times New Roman"/>
                      </a:endParaRPr>
                    </a:p>
                  </a:txBody>
                  <a:tcPr marL="68580" marR="68580" marT="0" marB="0"/>
                </a:tc>
                <a:extLst>
                  <a:ext uri="{0D108BD9-81ED-4DB2-BD59-A6C34878D82A}">
                    <a16:rowId xmlns:a16="http://schemas.microsoft.com/office/drawing/2014/main" val="4051405460"/>
                  </a:ext>
                </a:extLst>
              </a:tr>
              <a:tr h="194886">
                <a:tc>
                  <a:txBody>
                    <a:bodyPr/>
                    <a:lstStyle/>
                    <a:p>
                      <a:pPr marL="0" marR="0">
                        <a:lnSpc>
                          <a:spcPct val="107000"/>
                        </a:lnSpc>
                        <a:spcBef>
                          <a:spcPts val="0"/>
                        </a:spcBef>
                        <a:spcAft>
                          <a:spcPts val="0"/>
                        </a:spcAft>
                      </a:pPr>
                      <a:r>
                        <a:rPr lang="en-US" sz="1400" dirty="0" err="1">
                          <a:solidFill>
                            <a:schemeClr val="tx1"/>
                          </a:solidFill>
                          <a:effectLst/>
                        </a:rPr>
                        <a:t>CoB-CoG</a:t>
                      </a:r>
                      <a:r>
                        <a:rPr lang="en-US" sz="1400" dirty="0">
                          <a:solidFill>
                            <a:schemeClr val="tx1"/>
                          </a:solidFill>
                          <a:effectLst/>
                        </a:rPr>
                        <a:t> offset (m)</a:t>
                      </a:r>
                      <a:endParaRPr lang="en-US" sz="1400">
                        <a:solidFill>
                          <a:schemeClr val="tx1"/>
                        </a:solidFill>
                        <a:effectLst/>
                        <a:latin typeface="Calibri"/>
                        <a:ea typeface="Calibri" panose="020F0502020204030204" pitchFamily="34" charset="0"/>
                        <a:cs typeface="Times New Roman"/>
                      </a:endParaRPr>
                    </a:p>
                  </a:txBody>
                  <a:tcPr marL="68580" marR="68580" marT="0" marB="0">
                    <a:solidFill>
                      <a:schemeClr val="tx2">
                        <a:lumMod val="20000"/>
                        <a:lumOff val="80000"/>
                      </a:schemeClr>
                    </a:solidFill>
                  </a:tcPr>
                </a:tc>
                <a:tc>
                  <a:txBody>
                    <a:bodyPr/>
                    <a:lstStyle/>
                    <a:p>
                      <a:pPr marL="0" marR="0">
                        <a:lnSpc>
                          <a:spcPct val="107000"/>
                        </a:lnSpc>
                        <a:spcBef>
                          <a:spcPts val="0"/>
                        </a:spcBef>
                        <a:spcAft>
                          <a:spcPts val="0"/>
                        </a:spcAft>
                      </a:pPr>
                      <a:r>
                        <a:rPr lang="en-US" sz="1200" dirty="0">
                          <a:effectLst/>
                        </a:rPr>
                        <a:t>0.050</a:t>
                      </a:r>
                      <a:endParaRPr lang="en-US" sz="1200" dirty="0">
                        <a:effectLst/>
                        <a:latin typeface="Calibri"/>
                        <a:ea typeface="Calibri" panose="020F0502020204030204" pitchFamily="34" charset="0"/>
                        <a:cs typeface="Times New Roman"/>
                      </a:endParaRPr>
                    </a:p>
                  </a:txBody>
                  <a:tcPr marL="68580" marR="68580" marT="0" marB="0"/>
                </a:tc>
                <a:extLst>
                  <a:ext uri="{0D108BD9-81ED-4DB2-BD59-A6C34878D82A}">
                    <a16:rowId xmlns:a16="http://schemas.microsoft.com/office/drawing/2014/main" val="2895693375"/>
                  </a:ext>
                </a:extLst>
              </a:tr>
              <a:tr h="194886">
                <a:tc>
                  <a:txBody>
                    <a:bodyPr/>
                    <a:lstStyle/>
                    <a:p>
                      <a:pPr marL="0" marR="0">
                        <a:lnSpc>
                          <a:spcPct val="107000"/>
                        </a:lnSpc>
                        <a:spcBef>
                          <a:spcPts val="0"/>
                        </a:spcBef>
                        <a:spcAft>
                          <a:spcPts val="0"/>
                        </a:spcAft>
                      </a:pPr>
                      <a:r>
                        <a:rPr lang="en-US" sz="1400" dirty="0">
                          <a:solidFill>
                            <a:schemeClr val="tx1"/>
                          </a:solidFill>
                          <a:effectLst/>
                        </a:rPr>
                        <a:t>Hotel power (W)</a:t>
                      </a:r>
                      <a:endParaRPr lang="en-US" sz="1400">
                        <a:solidFill>
                          <a:schemeClr val="tx1"/>
                        </a:solidFill>
                        <a:effectLst/>
                        <a:latin typeface="Calibri"/>
                        <a:ea typeface="Calibri" panose="020F0502020204030204" pitchFamily="34" charset="0"/>
                        <a:cs typeface="Times New Roman"/>
                      </a:endParaRPr>
                    </a:p>
                  </a:txBody>
                  <a:tcPr marL="68580" marR="68580" marT="0" marB="0">
                    <a:solidFill>
                      <a:schemeClr val="tx2">
                        <a:lumMod val="20000"/>
                        <a:lumOff val="80000"/>
                      </a:schemeClr>
                    </a:solidFill>
                  </a:tcPr>
                </a:tc>
                <a:tc>
                  <a:txBody>
                    <a:bodyPr/>
                    <a:lstStyle/>
                    <a:p>
                      <a:pPr marL="0" marR="0">
                        <a:lnSpc>
                          <a:spcPct val="107000"/>
                        </a:lnSpc>
                        <a:spcBef>
                          <a:spcPts val="0"/>
                        </a:spcBef>
                        <a:spcAft>
                          <a:spcPts val="0"/>
                        </a:spcAft>
                      </a:pPr>
                      <a:r>
                        <a:rPr lang="en-US" sz="1200" dirty="0">
                          <a:effectLst/>
                        </a:rPr>
                        <a:t>19</a:t>
                      </a:r>
                      <a:endParaRPr lang="en-US" sz="1200">
                        <a:effectLst/>
                        <a:latin typeface="Calibri"/>
                        <a:ea typeface="Calibri" panose="020F0502020204030204" pitchFamily="34" charset="0"/>
                        <a:cs typeface="Times New Roman"/>
                      </a:endParaRPr>
                    </a:p>
                  </a:txBody>
                  <a:tcPr marL="68580" marR="68580" marT="0" marB="0"/>
                </a:tc>
                <a:extLst>
                  <a:ext uri="{0D108BD9-81ED-4DB2-BD59-A6C34878D82A}">
                    <a16:rowId xmlns:a16="http://schemas.microsoft.com/office/drawing/2014/main" val="1181922041"/>
                  </a:ext>
                </a:extLst>
              </a:tr>
              <a:tr h="194886">
                <a:tc>
                  <a:txBody>
                    <a:bodyPr/>
                    <a:lstStyle/>
                    <a:p>
                      <a:pPr marL="0" marR="0">
                        <a:lnSpc>
                          <a:spcPct val="107000"/>
                        </a:lnSpc>
                        <a:spcBef>
                          <a:spcPts val="0"/>
                        </a:spcBef>
                        <a:spcAft>
                          <a:spcPts val="0"/>
                        </a:spcAft>
                      </a:pPr>
                      <a:r>
                        <a:rPr lang="en-US" sz="1400" dirty="0">
                          <a:solidFill>
                            <a:schemeClr val="tx1"/>
                          </a:solidFill>
                          <a:effectLst/>
                        </a:rPr>
                        <a:t>Max vehicle speed (m/s)</a:t>
                      </a:r>
                      <a:endParaRPr lang="en-US" sz="1400">
                        <a:solidFill>
                          <a:schemeClr val="tx1"/>
                        </a:solidFill>
                        <a:effectLst/>
                        <a:latin typeface="Calibri"/>
                        <a:ea typeface="Calibri" panose="020F0502020204030204" pitchFamily="34" charset="0"/>
                        <a:cs typeface="Times New Roman"/>
                      </a:endParaRPr>
                    </a:p>
                  </a:txBody>
                  <a:tcPr marL="68580" marR="68580" marT="0" marB="0">
                    <a:solidFill>
                      <a:schemeClr val="tx2">
                        <a:lumMod val="20000"/>
                        <a:lumOff val="80000"/>
                      </a:schemeClr>
                    </a:solidFill>
                  </a:tcPr>
                </a:tc>
                <a:tc>
                  <a:txBody>
                    <a:bodyPr/>
                    <a:lstStyle/>
                    <a:p>
                      <a:pPr marL="0" marR="0">
                        <a:lnSpc>
                          <a:spcPct val="107000"/>
                        </a:lnSpc>
                        <a:spcBef>
                          <a:spcPts val="0"/>
                        </a:spcBef>
                        <a:spcAft>
                          <a:spcPts val="0"/>
                        </a:spcAft>
                      </a:pPr>
                      <a:r>
                        <a:rPr lang="en-US" sz="1200" dirty="0">
                          <a:effectLst/>
                        </a:rPr>
                        <a:t>1.1</a:t>
                      </a:r>
                      <a:endParaRPr lang="en-US" sz="1200" dirty="0">
                        <a:effectLst/>
                        <a:latin typeface="Calibri"/>
                        <a:ea typeface="Calibri" panose="020F0502020204030204" pitchFamily="34" charset="0"/>
                        <a:cs typeface="Times New Roman"/>
                      </a:endParaRPr>
                    </a:p>
                  </a:txBody>
                  <a:tcPr marL="68580" marR="68580" marT="0" marB="0"/>
                </a:tc>
                <a:extLst>
                  <a:ext uri="{0D108BD9-81ED-4DB2-BD59-A6C34878D82A}">
                    <a16:rowId xmlns:a16="http://schemas.microsoft.com/office/drawing/2014/main" val="4039154552"/>
                  </a:ext>
                </a:extLst>
              </a:tr>
            </a:tbl>
          </a:graphicData>
        </a:graphic>
      </p:graphicFrame>
      <p:pic>
        <p:nvPicPr>
          <p:cNvPr id="25" name="Picture 7">
            <a:extLst>
              <a:ext uri="{FF2B5EF4-FFF2-40B4-BE49-F238E27FC236}">
                <a16:creationId xmlns:a16="http://schemas.microsoft.com/office/drawing/2014/main" id="{6FDD4BE3-0042-60B5-7683-A9E8561255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55640" y="887704"/>
            <a:ext cx="5558360" cy="2263046"/>
          </a:xfrm>
          <a:prstGeom prst="rect">
            <a:avLst/>
          </a:prstGeom>
        </p:spPr>
      </p:pic>
      <p:pic>
        <p:nvPicPr>
          <p:cNvPr id="26" name="Picture 8">
            <a:extLst>
              <a:ext uri="{FF2B5EF4-FFF2-40B4-BE49-F238E27FC236}">
                <a16:creationId xmlns:a16="http://schemas.microsoft.com/office/drawing/2014/main" id="{57C9B07D-A189-126A-9D8C-8699E05784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55503" y="3602904"/>
            <a:ext cx="5558632" cy="2243807"/>
          </a:xfrm>
          <a:prstGeom prst="rect">
            <a:avLst/>
          </a:prstGeom>
        </p:spPr>
      </p:pic>
      <p:sp>
        <p:nvSpPr>
          <p:cNvPr id="27" name="TextBox 26">
            <a:extLst>
              <a:ext uri="{FF2B5EF4-FFF2-40B4-BE49-F238E27FC236}">
                <a16:creationId xmlns:a16="http://schemas.microsoft.com/office/drawing/2014/main" id="{0D89D79C-6768-4C27-277C-7D9ABDCDAFE0}"/>
              </a:ext>
            </a:extLst>
          </p:cNvPr>
          <p:cNvSpPr txBox="1"/>
          <p:nvPr/>
        </p:nvSpPr>
        <p:spPr>
          <a:xfrm>
            <a:off x="4855503" y="887704"/>
            <a:ext cx="615874" cy="369332"/>
          </a:xfrm>
          <a:prstGeom prst="rect">
            <a:avLst/>
          </a:prstGeom>
          <a:noFill/>
        </p:spPr>
        <p:txBody>
          <a:bodyPr wrap="none" rtlCol="0">
            <a:spAutoFit/>
          </a:bodyPr>
          <a:lstStyle/>
          <a:p>
            <a:r>
              <a:rPr lang="en-US">
                <a:solidFill>
                  <a:schemeClr val="bg1"/>
                </a:solidFill>
              </a:rPr>
              <a:t>Side</a:t>
            </a:r>
          </a:p>
        </p:txBody>
      </p:sp>
      <p:sp>
        <p:nvSpPr>
          <p:cNvPr id="28" name="TextBox 27">
            <a:extLst>
              <a:ext uri="{FF2B5EF4-FFF2-40B4-BE49-F238E27FC236}">
                <a16:creationId xmlns:a16="http://schemas.microsoft.com/office/drawing/2014/main" id="{8487E86B-70CC-824B-AD63-D21EE985C458}"/>
              </a:ext>
            </a:extLst>
          </p:cNvPr>
          <p:cNvSpPr txBox="1"/>
          <p:nvPr/>
        </p:nvSpPr>
        <p:spPr>
          <a:xfrm>
            <a:off x="4821089" y="3602904"/>
            <a:ext cx="549061" cy="369332"/>
          </a:xfrm>
          <a:prstGeom prst="rect">
            <a:avLst/>
          </a:prstGeom>
          <a:noFill/>
        </p:spPr>
        <p:txBody>
          <a:bodyPr wrap="none" rtlCol="0">
            <a:spAutoFit/>
          </a:bodyPr>
          <a:lstStyle/>
          <a:p>
            <a:r>
              <a:rPr lang="en-US">
                <a:solidFill>
                  <a:schemeClr val="bg1"/>
                </a:solidFill>
              </a:rPr>
              <a:t>Top</a:t>
            </a:r>
          </a:p>
        </p:txBody>
      </p:sp>
      <p:sp>
        <p:nvSpPr>
          <p:cNvPr id="29" name="TextBox 28">
            <a:extLst>
              <a:ext uri="{FF2B5EF4-FFF2-40B4-BE49-F238E27FC236}">
                <a16:creationId xmlns:a16="http://schemas.microsoft.com/office/drawing/2014/main" id="{E50B7327-4C73-128F-FE3C-E7D7A49DB79B}"/>
              </a:ext>
            </a:extLst>
          </p:cNvPr>
          <p:cNvSpPr txBox="1"/>
          <p:nvPr/>
        </p:nvSpPr>
        <p:spPr>
          <a:xfrm>
            <a:off x="10444862" y="2709284"/>
            <a:ext cx="492443" cy="369332"/>
          </a:xfrm>
          <a:prstGeom prst="rect">
            <a:avLst/>
          </a:prstGeom>
          <a:noFill/>
        </p:spPr>
        <p:txBody>
          <a:bodyPr wrap="none" rtlCol="0">
            <a:spAutoFit/>
          </a:bodyPr>
          <a:lstStyle/>
          <a:p>
            <a:r>
              <a:rPr lang="en-US" b="1">
                <a:solidFill>
                  <a:srgbClr val="648FFF"/>
                </a:solidFill>
              </a:rPr>
              <a:t>PV</a:t>
            </a:r>
          </a:p>
        </p:txBody>
      </p:sp>
      <p:sp>
        <p:nvSpPr>
          <p:cNvPr id="30" name="TextBox 29">
            <a:extLst>
              <a:ext uri="{FF2B5EF4-FFF2-40B4-BE49-F238E27FC236}">
                <a16:creationId xmlns:a16="http://schemas.microsoft.com/office/drawing/2014/main" id="{3217FFC7-AB19-FD3E-3744-00C831D127BD}"/>
              </a:ext>
            </a:extLst>
          </p:cNvPr>
          <p:cNvSpPr txBox="1"/>
          <p:nvPr/>
        </p:nvSpPr>
        <p:spPr>
          <a:xfrm>
            <a:off x="10444862" y="3105737"/>
            <a:ext cx="819455" cy="369332"/>
          </a:xfrm>
          <a:prstGeom prst="rect">
            <a:avLst/>
          </a:prstGeom>
          <a:noFill/>
        </p:spPr>
        <p:txBody>
          <a:bodyPr wrap="none" rtlCol="0">
            <a:spAutoFit/>
          </a:bodyPr>
          <a:lstStyle/>
          <a:p>
            <a:r>
              <a:rPr lang="en-US" b="1">
                <a:solidFill>
                  <a:srgbClr val="785EF0"/>
                </a:solidFill>
              </a:rPr>
              <a:t>Foam</a:t>
            </a:r>
          </a:p>
        </p:txBody>
      </p:sp>
      <p:sp>
        <p:nvSpPr>
          <p:cNvPr id="31" name="TextBox 30">
            <a:extLst>
              <a:ext uri="{FF2B5EF4-FFF2-40B4-BE49-F238E27FC236}">
                <a16:creationId xmlns:a16="http://schemas.microsoft.com/office/drawing/2014/main" id="{C1B55B5F-C57E-C3E2-3A0F-D4F67156485C}"/>
              </a:ext>
            </a:extLst>
          </p:cNvPr>
          <p:cNvSpPr txBox="1"/>
          <p:nvPr/>
        </p:nvSpPr>
        <p:spPr>
          <a:xfrm>
            <a:off x="10448549" y="3502190"/>
            <a:ext cx="667170" cy="369332"/>
          </a:xfrm>
          <a:prstGeom prst="rect">
            <a:avLst/>
          </a:prstGeom>
          <a:noFill/>
        </p:spPr>
        <p:txBody>
          <a:bodyPr wrap="none" rtlCol="0">
            <a:spAutoFit/>
          </a:bodyPr>
          <a:lstStyle/>
          <a:p>
            <a:r>
              <a:rPr lang="en-US" b="1">
                <a:solidFill>
                  <a:srgbClr val="DC267F"/>
                </a:solidFill>
              </a:rPr>
              <a:t>OBS</a:t>
            </a:r>
          </a:p>
        </p:txBody>
      </p:sp>
      <p:sp>
        <p:nvSpPr>
          <p:cNvPr id="32" name="TextBox 31">
            <a:extLst>
              <a:ext uri="{FF2B5EF4-FFF2-40B4-BE49-F238E27FC236}">
                <a16:creationId xmlns:a16="http://schemas.microsoft.com/office/drawing/2014/main" id="{9257ADC1-BD58-560F-EA59-836D7E0ED515}"/>
              </a:ext>
            </a:extLst>
          </p:cNvPr>
          <p:cNvSpPr txBox="1"/>
          <p:nvPr/>
        </p:nvSpPr>
        <p:spPr>
          <a:xfrm>
            <a:off x="10448549" y="3898643"/>
            <a:ext cx="1595309" cy="369332"/>
          </a:xfrm>
          <a:prstGeom prst="rect">
            <a:avLst/>
          </a:prstGeom>
          <a:noFill/>
        </p:spPr>
        <p:txBody>
          <a:bodyPr wrap="none" rtlCol="0">
            <a:spAutoFit/>
          </a:bodyPr>
          <a:lstStyle/>
          <a:p>
            <a:r>
              <a:rPr lang="en-US" b="1">
                <a:solidFill>
                  <a:srgbClr val="FE6100"/>
                </a:solidFill>
              </a:rPr>
              <a:t>Pitch shifter</a:t>
            </a:r>
          </a:p>
        </p:txBody>
      </p:sp>
      <p:cxnSp>
        <p:nvCxnSpPr>
          <p:cNvPr id="33" name="Straight Arrow Connector 32">
            <a:extLst>
              <a:ext uri="{FF2B5EF4-FFF2-40B4-BE49-F238E27FC236}">
                <a16:creationId xmlns:a16="http://schemas.microsoft.com/office/drawing/2014/main" id="{5C447747-6E53-F89D-C1FD-41C130044FFC}"/>
              </a:ext>
            </a:extLst>
          </p:cNvPr>
          <p:cNvCxnSpPr/>
          <p:nvPr/>
        </p:nvCxnSpPr>
        <p:spPr bwMode="auto">
          <a:xfrm flipH="1" flipV="1">
            <a:off x="6792227" y="2560381"/>
            <a:ext cx="353962" cy="744794"/>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34" name="TextBox 33">
            <a:extLst>
              <a:ext uri="{FF2B5EF4-FFF2-40B4-BE49-F238E27FC236}">
                <a16:creationId xmlns:a16="http://schemas.microsoft.com/office/drawing/2014/main" id="{FCAD0BE8-2B03-F720-203E-8CEB2FD3D669}"/>
              </a:ext>
            </a:extLst>
          </p:cNvPr>
          <p:cNvSpPr txBox="1"/>
          <p:nvPr/>
        </p:nvSpPr>
        <p:spPr>
          <a:xfrm>
            <a:off x="7098778" y="3192161"/>
            <a:ext cx="595035" cy="369332"/>
          </a:xfrm>
          <a:prstGeom prst="rect">
            <a:avLst/>
          </a:prstGeom>
          <a:noFill/>
        </p:spPr>
        <p:txBody>
          <a:bodyPr wrap="none" rtlCol="0">
            <a:spAutoFit/>
          </a:bodyPr>
          <a:lstStyle/>
          <a:p>
            <a:r>
              <a:rPr lang="en-US"/>
              <a:t>DVL</a:t>
            </a:r>
          </a:p>
        </p:txBody>
      </p:sp>
      <p:cxnSp>
        <p:nvCxnSpPr>
          <p:cNvPr id="35" name="Straight Arrow Connector 34">
            <a:extLst>
              <a:ext uri="{FF2B5EF4-FFF2-40B4-BE49-F238E27FC236}">
                <a16:creationId xmlns:a16="http://schemas.microsoft.com/office/drawing/2014/main" id="{3915E71D-BE2A-DE92-EB59-37ABF094CAD8}"/>
              </a:ext>
            </a:extLst>
          </p:cNvPr>
          <p:cNvCxnSpPr/>
          <p:nvPr/>
        </p:nvCxnSpPr>
        <p:spPr bwMode="auto">
          <a:xfrm flipV="1">
            <a:off x="6143299" y="2473886"/>
            <a:ext cx="137652" cy="831289"/>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36" name="TextBox 35">
            <a:extLst>
              <a:ext uri="{FF2B5EF4-FFF2-40B4-BE49-F238E27FC236}">
                <a16:creationId xmlns:a16="http://schemas.microsoft.com/office/drawing/2014/main" id="{B01BE109-81F1-8DAE-6BAD-61BF60E5672F}"/>
              </a:ext>
            </a:extLst>
          </p:cNvPr>
          <p:cNvSpPr txBox="1"/>
          <p:nvPr/>
        </p:nvSpPr>
        <p:spPr>
          <a:xfrm>
            <a:off x="5853614" y="3223348"/>
            <a:ext cx="614271" cy="369332"/>
          </a:xfrm>
          <a:prstGeom prst="rect">
            <a:avLst/>
          </a:prstGeom>
          <a:noFill/>
        </p:spPr>
        <p:txBody>
          <a:bodyPr wrap="none" rtlCol="0">
            <a:spAutoFit/>
          </a:bodyPr>
          <a:lstStyle/>
          <a:p>
            <a:r>
              <a:rPr lang="en-US"/>
              <a:t>CTD</a:t>
            </a:r>
          </a:p>
        </p:txBody>
      </p:sp>
      <p:cxnSp>
        <p:nvCxnSpPr>
          <p:cNvPr id="37" name="Straight Arrow Connector 36">
            <a:extLst>
              <a:ext uri="{FF2B5EF4-FFF2-40B4-BE49-F238E27FC236}">
                <a16:creationId xmlns:a16="http://schemas.microsoft.com/office/drawing/2014/main" id="{B9D341E6-BB03-1C3B-AD09-3AC92BEDD6CF}"/>
              </a:ext>
            </a:extLst>
          </p:cNvPr>
          <p:cNvCxnSpPr/>
          <p:nvPr/>
        </p:nvCxnSpPr>
        <p:spPr bwMode="auto">
          <a:xfrm>
            <a:off x="4521078" y="1756131"/>
            <a:ext cx="950299" cy="68826"/>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38" name="TextBox 37">
            <a:extLst>
              <a:ext uri="{FF2B5EF4-FFF2-40B4-BE49-F238E27FC236}">
                <a16:creationId xmlns:a16="http://schemas.microsoft.com/office/drawing/2014/main" id="{32505636-E3CE-8663-E4BC-5191B1EFC65D}"/>
              </a:ext>
            </a:extLst>
          </p:cNvPr>
          <p:cNvSpPr txBox="1"/>
          <p:nvPr/>
        </p:nvSpPr>
        <p:spPr>
          <a:xfrm>
            <a:off x="3488589" y="1547874"/>
            <a:ext cx="1103635" cy="369332"/>
          </a:xfrm>
          <a:prstGeom prst="rect">
            <a:avLst/>
          </a:prstGeom>
          <a:noFill/>
        </p:spPr>
        <p:txBody>
          <a:bodyPr wrap="none" rtlCol="0">
            <a:spAutoFit/>
          </a:bodyPr>
          <a:lstStyle/>
          <a:p>
            <a:r>
              <a:rPr lang="en-US"/>
              <a:t>Altimeter</a:t>
            </a:r>
          </a:p>
        </p:txBody>
      </p:sp>
      <p:cxnSp>
        <p:nvCxnSpPr>
          <p:cNvPr id="39" name="Straight Arrow Connector 38">
            <a:extLst>
              <a:ext uri="{FF2B5EF4-FFF2-40B4-BE49-F238E27FC236}">
                <a16:creationId xmlns:a16="http://schemas.microsoft.com/office/drawing/2014/main" id="{CE59F03A-C325-8253-50F4-3E19C5AB73FE}"/>
              </a:ext>
            </a:extLst>
          </p:cNvPr>
          <p:cNvCxnSpPr/>
          <p:nvPr/>
        </p:nvCxnSpPr>
        <p:spPr bwMode="auto">
          <a:xfrm flipV="1">
            <a:off x="4521078" y="2355899"/>
            <a:ext cx="1209266" cy="533631"/>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40" name="TextBox 39">
            <a:extLst>
              <a:ext uri="{FF2B5EF4-FFF2-40B4-BE49-F238E27FC236}">
                <a16:creationId xmlns:a16="http://schemas.microsoft.com/office/drawing/2014/main" id="{2D6EA7B3-05B6-149B-500E-89572510F65D}"/>
              </a:ext>
            </a:extLst>
          </p:cNvPr>
          <p:cNvSpPr txBox="1"/>
          <p:nvPr/>
        </p:nvSpPr>
        <p:spPr>
          <a:xfrm>
            <a:off x="2994832" y="2876082"/>
            <a:ext cx="1845377" cy="369332"/>
          </a:xfrm>
          <a:prstGeom prst="rect">
            <a:avLst/>
          </a:prstGeom>
          <a:noFill/>
        </p:spPr>
        <p:txBody>
          <a:bodyPr wrap="none" rtlCol="0">
            <a:spAutoFit/>
          </a:bodyPr>
          <a:lstStyle/>
          <a:p>
            <a:r>
              <a:rPr lang="en-US"/>
              <a:t>Acoustic Comms</a:t>
            </a:r>
          </a:p>
        </p:txBody>
      </p:sp>
      <p:sp>
        <p:nvSpPr>
          <p:cNvPr id="41" name="TextBox 40">
            <a:extLst>
              <a:ext uri="{FF2B5EF4-FFF2-40B4-BE49-F238E27FC236}">
                <a16:creationId xmlns:a16="http://schemas.microsoft.com/office/drawing/2014/main" id="{7F061B89-5356-A808-9A87-7B483DE36048}"/>
              </a:ext>
            </a:extLst>
          </p:cNvPr>
          <p:cNvSpPr txBox="1"/>
          <p:nvPr/>
        </p:nvSpPr>
        <p:spPr>
          <a:xfrm>
            <a:off x="10444862" y="1074411"/>
            <a:ext cx="1526400" cy="1477328"/>
          </a:xfrm>
          <a:prstGeom prst="rect">
            <a:avLst/>
          </a:prstGeom>
          <a:noFill/>
        </p:spPr>
        <p:txBody>
          <a:bodyPr wrap="square" rtlCol="0">
            <a:spAutoFit/>
          </a:bodyPr>
          <a:lstStyle/>
          <a:p>
            <a:r>
              <a:rPr lang="en-US"/>
              <a:t>Names are color coded with the color of the rendering.</a:t>
            </a:r>
          </a:p>
        </p:txBody>
      </p:sp>
      <p:sp>
        <p:nvSpPr>
          <p:cNvPr id="4" name="TextBox 3">
            <a:extLst>
              <a:ext uri="{FF2B5EF4-FFF2-40B4-BE49-F238E27FC236}">
                <a16:creationId xmlns:a16="http://schemas.microsoft.com/office/drawing/2014/main" id="{422906AB-182E-4135-7C9E-132A23F14BCA}"/>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856040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90B697-6EEC-070C-4C6D-9BF522AA1443}"/>
              </a:ext>
            </a:extLst>
          </p:cNvPr>
          <p:cNvSpPr>
            <a:spLocks noGrp="1"/>
          </p:cNvSpPr>
          <p:nvPr>
            <p:ph type="ftr" sz="quarter" idx="10"/>
          </p:nvPr>
        </p:nvSpPr>
        <p:spPr/>
        <p:txBody>
          <a:bodyPr/>
          <a:lstStyle/>
          <a:p>
            <a:pPr>
              <a:defRPr/>
            </a:pPr>
            <a:r>
              <a:rPr lang="en-US"/>
              <a:t>Distribution Statement</a:t>
            </a:r>
          </a:p>
        </p:txBody>
      </p:sp>
      <p:sp>
        <p:nvSpPr>
          <p:cNvPr id="3" name="Slide Number Placeholder 2">
            <a:extLst>
              <a:ext uri="{FF2B5EF4-FFF2-40B4-BE49-F238E27FC236}">
                <a16:creationId xmlns:a16="http://schemas.microsoft.com/office/drawing/2014/main" id="{9EB293B4-1692-75DA-B1EB-9F65D8400BDC}"/>
              </a:ext>
            </a:extLst>
          </p:cNvPr>
          <p:cNvSpPr>
            <a:spLocks noGrp="1"/>
          </p:cNvSpPr>
          <p:nvPr>
            <p:ph type="sldNum" sz="quarter" idx="11"/>
          </p:nvPr>
        </p:nvSpPr>
        <p:spPr/>
        <p:txBody>
          <a:bodyPr/>
          <a:lstStyle/>
          <a:p>
            <a:pPr>
              <a:defRPr/>
            </a:pPr>
            <a:fld id="{231CC523-8BC6-4921-807A-66BD262F34AB}" type="slidenum">
              <a:rPr lang="en-US" smtClean="0"/>
              <a:pPr>
                <a:defRPr/>
              </a:pPr>
              <a:t>47</a:t>
            </a:fld>
            <a:endParaRPr lang="en-US"/>
          </a:p>
        </p:txBody>
      </p:sp>
      <p:sp>
        <p:nvSpPr>
          <p:cNvPr id="8" name="Title 7">
            <a:extLst>
              <a:ext uri="{FF2B5EF4-FFF2-40B4-BE49-F238E27FC236}">
                <a16:creationId xmlns:a16="http://schemas.microsoft.com/office/drawing/2014/main" id="{F7A1E1FC-3BF6-D3EA-22C7-E0F2A7D73452}"/>
              </a:ext>
            </a:extLst>
          </p:cNvPr>
          <p:cNvSpPr>
            <a:spLocks noGrp="1"/>
          </p:cNvSpPr>
          <p:nvPr>
            <p:ph type="ctrTitle"/>
          </p:nvPr>
        </p:nvSpPr>
        <p:spPr>
          <a:xfrm>
            <a:off x="519386" y="97881"/>
            <a:ext cx="9525000" cy="612648"/>
          </a:xfrm>
        </p:spPr>
        <p:txBody>
          <a:bodyPr/>
          <a:lstStyle/>
          <a:p>
            <a:r>
              <a:rPr lang="en-US" dirty="0"/>
              <a:t>UUV Design: Physical Design Change from Ch0.5 to Ch1.0</a:t>
            </a:r>
          </a:p>
        </p:txBody>
      </p:sp>
      <p:sp>
        <p:nvSpPr>
          <p:cNvPr id="27" name="TextBox 26">
            <a:extLst>
              <a:ext uri="{FF2B5EF4-FFF2-40B4-BE49-F238E27FC236}">
                <a16:creationId xmlns:a16="http://schemas.microsoft.com/office/drawing/2014/main" id="{0D89D79C-6768-4C27-277C-7D9ABDCDAFE0}"/>
              </a:ext>
            </a:extLst>
          </p:cNvPr>
          <p:cNvSpPr txBox="1"/>
          <p:nvPr/>
        </p:nvSpPr>
        <p:spPr>
          <a:xfrm>
            <a:off x="4855503" y="887704"/>
            <a:ext cx="615874" cy="369332"/>
          </a:xfrm>
          <a:prstGeom prst="rect">
            <a:avLst/>
          </a:prstGeom>
          <a:noFill/>
        </p:spPr>
        <p:txBody>
          <a:bodyPr wrap="none" rtlCol="0">
            <a:spAutoFit/>
          </a:bodyPr>
          <a:lstStyle/>
          <a:p>
            <a:r>
              <a:rPr lang="en-US">
                <a:solidFill>
                  <a:schemeClr val="bg1"/>
                </a:solidFill>
              </a:rPr>
              <a:t>Side</a:t>
            </a:r>
          </a:p>
        </p:txBody>
      </p:sp>
      <p:pic>
        <p:nvPicPr>
          <p:cNvPr id="4" name="Picture 7">
            <a:extLst>
              <a:ext uri="{FF2B5EF4-FFF2-40B4-BE49-F238E27FC236}">
                <a16:creationId xmlns:a16="http://schemas.microsoft.com/office/drawing/2014/main" id="{91D2CF84-F236-A899-6F1C-092F2595C0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56970" y="3992000"/>
            <a:ext cx="5558360" cy="2263046"/>
          </a:xfrm>
          <a:prstGeom prst="rect">
            <a:avLst/>
          </a:prstGeom>
        </p:spPr>
      </p:pic>
      <p:sp>
        <p:nvSpPr>
          <p:cNvPr id="5" name="Down Arrow 4">
            <a:extLst>
              <a:ext uri="{FF2B5EF4-FFF2-40B4-BE49-F238E27FC236}">
                <a16:creationId xmlns:a16="http://schemas.microsoft.com/office/drawing/2014/main" id="{E7B3C55F-F0EF-5090-FA5F-3D2946252238}"/>
              </a:ext>
            </a:extLst>
          </p:cNvPr>
          <p:cNvSpPr/>
          <p:nvPr/>
        </p:nvSpPr>
        <p:spPr>
          <a:xfrm>
            <a:off x="6743261" y="3238779"/>
            <a:ext cx="598590" cy="67936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928EF19F-912A-4AC2-875E-59F1FF1E58F1}"/>
              </a:ext>
            </a:extLst>
          </p:cNvPr>
          <p:cNvSpPr txBox="1"/>
          <p:nvPr/>
        </p:nvSpPr>
        <p:spPr>
          <a:xfrm>
            <a:off x="3579568" y="4845387"/>
            <a:ext cx="577402" cy="369332"/>
          </a:xfrm>
          <a:prstGeom prst="rect">
            <a:avLst/>
          </a:prstGeom>
          <a:noFill/>
        </p:spPr>
        <p:txBody>
          <a:bodyPr wrap="none" rtlCol="0">
            <a:spAutoFit/>
          </a:bodyPr>
          <a:lstStyle/>
          <a:p>
            <a:r>
              <a:rPr lang="en-US" dirty="0"/>
              <a:t>Ch1</a:t>
            </a:r>
          </a:p>
        </p:txBody>
      </p:sp>
      <p:sp>
        <p:nvSpPr>
          <p:cNvPr id="7" name="TextBox 6">
            <a:extLst>
              <a:ext uri="{FF2B5EF4-FFF2-40B4-BE49-F238E27FC236}">
                <a16:creationId xmlns:a16="http://schemas.microsoft.com/office/drawing/2014/main" id="{B78C3ED3-EE0F-F613-89EB-1D0F8A1824EC}"/>
              </a:ext>
            </a:extLst>
          </p:cNvPr>
          <p:cNvSpPr txBox="1"/>
          <p:nvPr/>
        </p:nvSpPr>
        <p:spPr>
          <a:xfrm>
            <a:off x="3382399" y="1821082"/>
            <a:ext cx="774571" cy="369332"/>
          </a:xfrm>
          <a:prstGeom prst="rect">
            <a:avLst/>
          </a:prstGeom>
          <a:noFill/>
        </p:spPr>
        <p:txBody>
          <a:bodyPr wrap="none" rtlCol="0">
            <a:spAutoFit/>
          </a:bodyPr>
          <a:lstStyle/>
          <a:p>
            <a:r>
              <a:rPr lang="en-US" dirty="0"/>
              <a:t>Ch0.5</a:t>
            </a:r>
          </a:p>
        </p:txBody>
      </p:sp>
      <p:sp>
        <p:nvSpPr>
          <p:cNvPr id="9" name="TextBox 8">
            <a:extLst>
              <a:ext uri="{FF2B5EF4-FFF2-40B4-BE49-F238E27FC236}">
                <a16:creationId xmlns:a16="http://schemas.microsoft.com/office/drawing/2014/main" id="{1DD71066-FA4B-FFEF-1BF2-DD480636CAA0}"/>
              </a:ext>
            </a:extLst>
          </p:cNvPr>
          <p:cNvSpPr txBox="1"/>
          <p:nvPr/>
        </p:nvSpPr>
        <p:spPr>
          <a:xfrm>
            <a:off x="1137187" y="3023650"/>
            <a:ext cx="2446986" cy="3416320"/>
          </a:xfrm>
          <a:prstGeom prst="rect">
            <a:avLst/>
          </a:prstGeom>
          <a:noFill/>
        </p:spPr>
        <p:txBody>
          <a:bodyPr wrap="square" rtlCol="0">
            <a:spAutoFit/>
          </a:bodyPr>
          <a:lstStyle/>
          <a:p>
            <a:r>
              <a:rPr lang="en-US" dirty="0"/>
              <a:t>Major Change</a:t>
            </a:r>
          </a:p>
          <a:p>
            <a:endParaRPr lang="en-US" dirty="0"/>
          </a:p>
          <a:p>
            <a:r>
              <a:rPr lang="en-US" dirty="0"/>
              <a:t>PVs became larger to carry larger battery.</a:t>
            </a:r>
          </a:p>
          <a:p>
            <a:endParaRPr lang="en-US" dirty="0"/>
          </a:p>
          <a:p>
            <a:r>
              <a:rPr lang="en-US" dirty="0"/>
              <a:t>More floats to compensate.</a:t>
            </a:r>
          </a:p>
          <a:p>
            <a:endParaRPr lang="en-US" dirty="0"/>
          </a:p>
          <a:p>
            <a:r>
              <a:rPr lang="en-US" dirty="0"/>
              <a:t>Fairing was already large enough.</a:t>
            </a:r>
          </a:p>
          <a:p>
            <a:endParaRPr lang="en-US" dirty="0"/>
          </a:p>
          <a:p>
            <a:endParaRPr lang="en-US" dirty="0"/>
          </a:p>
        </p:txBody>
      </p:sp>
      <p:pic>
        <p:nvPicPr>
          <p:cNvPr id="11" name="Picture 7">
            <a:extLst>
              <a:ext uri="{FF2B5EF4-FFF2-40B4-BE49-F238E27FC236}">
                <a16:creationId xmlns:a16="http://schemas.microsoft.com/office/drawing/2014/main" id="{921FFECA-3C78-A235-6B0B-82F8149849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4156970" y="1046890"/>
            <a:ext cx="5551643" cy="207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7BF516CD-9533-99B6-8776-B4C0801F92AF}"/>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995195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90B697-6EEC-070C-4C6D-9BF522AA1443}"/>
              </a:ext>
            </a:extLst>
          </p:cNvPr>
          <p:cNvSpPr>
            <a:spLocks noGrp="1"/>
          </p:cNvSpPr>
          <p:nvPr>
            <p:ph type="ftr" sz="quarter" idx="10"/>
          </p:nvPr>
        </p:nvSpPr>
        <p:spPr/>
        <p:txBody>
          <a:bodyPr/>
          <a:lstStyle/>
          <a:p>
            <a:pPr>
              <a:defRPr/>
            </a:pPr>
            <a:r>
              <a:rPr lang="en-US"/>
              <a:t>Distribution Statement</a:t>
            </a:r>
          </a:p>
        </p:txBody>
      </p:sp>
      <p:sp>
        <p:nvSpPr>
          <p:cNvPr id="3" name="Slide Number Placeholder 2">
            <a:extLst>
              <a:ext uri="{FF2B5EF4-FFF2-40B4-BE49-F238E27FC236}">
                <a16:creationId xmlns:a16="http://schemas.microsoft.com/office/drawing/2014/main" id="{9EB293B4-1692-75DA-B1EB-9F65D8400BDC}"/>
              </a:ext>
            </a:extLst>
          </p:cNvPr>
          <p:cNvSpPr>
            <a:spLocks noGrp="1"/>
          </p:cNvSpPr>
          <p:nvPr>
            <p:ph type="sldNum" sz="quarter" idx="11"/>
          </p:nvPr>
        </p:nvSpPr>
        <p:spPr/>
        <p:txBody>
          <a:bodyPr/>
          <a:lstStyle/>
          <a:p>
            <a:pPr>
              <a:defRPr/>
            </a:pPr>
            <a:fld id="{231CC523-8BC6-4921-807A-66BD262F34AB}" type="slidenum">
              <a:rPr lang="en-US" smtClean="0"/>
              <a:pPr>
                <a:defRPr/>
              </a:pPr>
              <a:t>48</a:t>
            </a:fld>
            <a:endParaRPr lang="en-US"/>
          </a:p>
        </p:txBody>
      </p:sp>
      <p:sp>
        <p:nvSpPr>
          <p:cNvPr id="8" name="Title 7">
            <a:extLst>
              <a:ext uri="{FF2B5EF4-FFF2-40B4-BE49-F238E27FC236}">
                <a16:creationId xmlns:a16="http://schemas.microsoft.com/office/drawing/2014/main" id="{F7A1E1FC-3BF6-D3EA-22C7-E0F2A7D73452}"/>
              </a:ext>
            </a:extLst>
          </p:cNvPr>
          <p:cNvSpPr>
            <a:spLocks noGrp="1"/>
          </p:cNvSpPr>
          <p:nvPr>
            <p:ph type="ctrTitle"/>
          </p:nvPr>
        </p:nvSpPr>
        <p:spPr>
          <a:xfrm>
            <a:off x="519386" y="97881"/>
            <a:ext cx="9525000" cy="612648"/>
          </a:xfrm>
        </p:spPr>
        <p:txBody>
          <a:bodyPr/>
          <a:lstStyle/>
          <a:p>
            <a:r>
              <a:rPr lang="en-US" dirty="0"/>
              <a:t>UUV Design: Pressure Vessel Design with </a:t>
            </a:r>
            <a:r>
              <a:rPr lang="en-US" dirty="0" err="1"/>
              <a:t>Stiffners</a:t>
            </a:r>
            <a:endParaRPr lang="en-US" dirty="0"/>
          </a:p>
        </p:txBody>
      </p:sp>
      <p:graphicFrame>
        <p:nvGraphicFramePr>
          <p:cNvPr id="9" name="Table 8">
            <a:extLst>
              <a:ext uri="{FF2B5EF4-FFF2-40B4-BE49-F238E27FC236}">
                <a16:creationId xmlns:a16="http://schemas.microsoft.com/office/drawing/2014/main" id="{58718523-F4CB-543E-6AAD-341D50DB808C}"/>
              </a:ext>
            </a:extLst>
          </p:cNvPr>
          <p:cNvGraphicFramePr>
            <a:graphicFrameLocks noGrp="1"/>
          </p:cNvGraphicFramePr>
          <p:nvPr>
            <p:extLst>
              <p:ext uri="{D42A27DB-BD31-4B8C-83A1-F6EECF244321}">
                <p14:modId xmlns:p14="http://schemas.microsoft.com/office/powerpoint/2010/main" val="679742342"/>
              </p:ext>
            </p:extLst>
          </p:nvPr>
        </p:nvGraphicFramePr>
        <p:xfrm>
          <a:off x="4773278" y="2382207"/>
          <a:ext cx="3710152" cy="4169545"/>
        </p:xfrm>
        <a:graphic>
          <a:graphicData uri="http://schemas.openxmlformats.org/drawingml/2006/table">
            <a:tbl>
              <a:tblPr firstRow="1" bandRow="1">
                <a:tableStyleId>{5C22544A-7EE6-4342-B048-85BDC9FD1C3A}</a:tableStyleId>
              </a:tblPr>
              <a:tblGrid>
                <a:gridCol w="3710152">
                  <a:extLst>
                    <a:ext uri="{9D8B030D-6E8A-4147-A177-3AD203B41FA5}">
                      <a16:colId xmlns:a16="http://schemas.microsoft.com/office/drawing/2014/main" val="516716145"/>
                    </a:ext>
                  </a:extLst>
                </a:gridCol>
              </a:tblGrid>
              <a:tr h="450985">
                <a:tc>
                  <a:txBody>
                    <a:bodyPr/>
                    <a:lstStyle/>
                    <a:p>
                      <a:r>
                        <a:rPr lang="en-US" sz="1800"/>
                        <a:t>PV1</a:t>
                      </a:r>
                    </a:p>
                  </a:txBody>
                  <a:tcPr/>
                </a:tc>
                <a:extLst>
                  <a:ext uri="{0D108BD9-81ED-4DB2-BD59-A6C34878D82A}">
                    <a16:rowId xmlns:a16="http://schemas.microsoft.com/office/drawing/2014/main" val="3592053705"/>
                  </a:ext>
                </a:extLst>
              </a:tr>
              <a:tr h="1491989">
                <a:tc>
                  <a:txBody>
                    <a:bodyPr/>
                    <a:lstStyle/>
                    <a:p>
                      <a:r>
                        <a:rPr lang="en-US" sz="1400" dirty="0"/>
                        <a:t>Shape – Cylinder with spherical end caps</a:t>
                      </a:r>
                    </a:p>
                    <a:p>
                      <a:r>
                        <a:rPr lang="en-US" sz="1400" dirty="0"/>
                        <a:t>Length – 1.0m</a:t>
                      </a:r>
                    </a:p>
                    <a:p>
                      <a:r>
                        <a:rPr lang="en-US" sz="1400" dirty="0"/>
                        <a:t>Outside-diameter – 0.40m</a:t>
                      </a:r>
                    </a:p>
                    <a:p>
                      <a:r>
                        <a:rPr lang="en-US" sz="1400" dirty="0" err="1"/>
                        <a:t>Stiffner_width</a:t>
                      </a:r>
                      <a:r>
                        <a:rPr lang="en-US" sz="1400" dirty="0"/>
                        <a:t> – 0.0043m</a:t>
                      </a:r>
                    </a:p>
                    <a:p>
                      <a:r>
                        <a:rPr lang="en-US" sz="1400" dirty="0" err="1"/>
                        <a:t>Stiffner_height</a:t>
                      </a:r>
                      <a:r>
                        <a:rPr lang="en-US" sz="1400" dirty="0"/>
                        <a:t> – 0.0261m</a:t>
                      </a:r>
                    </a:p>
                    <a:p>
                      <a:r>
                        <a:rPr lang="en-US" sz="1400" dirty="0" err="1"/>
                        <a:t>Stiffner_type</a:t>
                      </a:r>
                      <a:r>
                        <a:rPr lang="en-US" sz="1400" dirty="0"/>
                        <a:t> – External</a:t>
                      </a:r>
                    </a:p>
                    <a:p>
                      <a:r>
                        <a:rPr lang="en-US" sz="1400" dirty="0"/>
                        <a:t>e – 0.00038</a:t>
                      </a:r>
                    </a:p>
                    <a:p>
                      <a:r>
                        <a:rPr lang="en-US" sz="1400" dirty="0"/>
                        <a:t>Cylinder-thickness – 0.0079m</a:t>
                      </a:r>
                    </a:p>
                    <a:p>
                      <a:endParaRPr lang="en-US" sz="1400" dirty="0"/>
                    </a:p>
                    <a:p>
                      <a:r>
                        <a:rPr lang="en-US" sz="1400" dirty="0"/>
                        <a:t>Internal radius – 0.192m</a:t>
                      </a:r>
                    </a:p>
                    <a:p>
                      <a:r>
                        <a:rPr lang="en-US" sz="1400" dirty="0"/>
                        <a:t>Sphere-thickness – 0.00452m</a:t>
                      </a:r>
                    </a:p>
                    <a:p>
                      <a:r>
                        <a:rPr lang="en-US" sz="1400" dirty="0"/>
                        <a:t>Internal-volume – </a:t>
                      </a:r>
                      <a:r>
                        <a:rPr lang="en-US" sz="1400" dirty="0">
                          <a:solidFill>
                            <a:srgbClr val="FF0000"/>
                          </a:solidFill>
                        </a:rPr>
                        <a:t>146.3L</a:t>
                      </a:r>
                    </a:p>
                    <a:p>
                      <a:r>
                        <a:rPr lang="en-US" sz="1400" dirty="0"/>
                        <a:t>Mass – </a:t>
                      </a:r>
                      <a:r>
                        <a:rPr lang="en-US" sz="1400" dirty="0">
                          <a:solidFill>
                            <a:srgbClr val="FF0000"/>
                          </a:solidFill>
                        </a:rPr>
                        <a:t>39.90kg</a:t>
                      </a:r>
                    </a:p>
                    <a:p>
                      <a:r>
                        <a:rPr lang="en-US" sz="1400" dirty="0"/>
                        <a:t>Material – Al. 7075-T73</a:t>
                      </a:r>
                    </a:p>
                    <a:p>
                      <a:r>
                        <a:rPr lang="en-US" sz="1400" dirty="0"/>
                        <a:t>Depth-rating – 1000m with 1.3 safety factor</a:t>
                      </a:r>
                    </a:p>
                    <a:p>
                      <a:r>
                        <a:rPr lang="en-US" sz="1400" dirty="0"/>
                        <a:t>Internal volume to mass ratio – 3.67</a:t>
                      </a:r>
                    </a:p>
                    <a:p>
                      <a:endParaRPr lang="en-US" sz="1400" dirty="0"/>
                    </a:p>
                  </a:txBody>
                  <a:tcPr/>
                </a:tc>
                <a:extLst>
                  <a:ext uri="{0D108BD9-81ED-4DB2-BD59-A6C34878D82A}">
                    <a16:rowId xmlns:a16="http://schemas.microsoft.com/office/drawing/2014/main" val="1787781277"/>
                  </a:ext>
                </a:extLst>
              </a:tr>
            </a:tbl>
          </a:graphicData>
        </a:graphic>
      </p:graphicFrame>
      <p:sp>
        <p:nvSpPr>
          <p:cNvPr id="25" name="TextBox 24">
            <a:extLst>
              <a:ext uri="{FF2B5EF4-FFF2-40B4-BE49-F238E27FC236}">
                <a16:creationId xmlns:a16="http://schemas.microsoft.com/office/drawing/2014/main" id="{F1A5629A-059F-0B1C-7232-2AC8040EEC14}"/>
              </a:ext>
            </a:extLst>
          </p:cNvPr>
          <p:cNvSpPr txBox="1"/>
          <p:nvPr/>
        </p:nvSpPr>
        <p:spPr>
          <a:xfrm>
            <a:off x="208800" y="962026"/>
            <a:ext cx="5112297" cy="369332"/>
          </a:xfrm>
          <a:prstGeom prst="rect">
            <a:avLst/>
          </a:prstGeom>
          <a:noFill/>
        </p:spPr>
        <p:txBody>
          <a:bodyPr wrap="none" rtlCol="0">
            <a:spAutoFit/>
          </a:bodyPr>
          <a:lstStyle/>
          <a:p>
            <a:r>
              <a:rPr lang="en-US"/>
              <a:t>Depth rating: 1300m include 30% safety margin</a:t>
            </a:r>
          </a:p>
        </p:txBody>
      </p:sp>
      <p:sp>
        <p:nvSpPr>
          <p:cNvPr id="26" name="TextBox 25">
            <a:extLst>
              <a:ext uri="{FF2B5EF4-FFF2-40B4-BE49-F238E27FC236}">
                <a16:creationId xmlns:a16="http://schemas.microsoft.com/office/drawing/2014/main" id="{BE5C5993-D7EE-C13C-FE54-466DC9AE940A}"/>
              </a:ext>
            </a:extLst>
          </p:cNvPr>
          <p:cNvSpPr txBox="1"/>
          <p:nvPr/>
        </p:nvSpPr>
        <p:spPr>
          <a:xfrm>
            <a:off x="208800" y="1452407"/>
            <a:ext cx="4689874" cy="646331"/>
          </a:xfrm>
          <a:prstGeom prst="rect">
            <a:avLst/>
          </a:prstGeom>
          <a:noFill/>
        </p:spPr>
        <p:txBody>
          <a:bodyPr wrap="none" rtlCol="0">
            <a:spAutoFit/>
          </a:bodyPr>
          <a:lstStyle/>
          <a:p>
            <a:r>
              <a:rPr lang="en-US"/>
              <a:t>PV use stiffeners and we used Vern’s model.</a:t>
            </a:r>
          </a:p>
          <a:p>
            <a:r>
              <a:rPr lang="en-US"/>
              <a:t>PV rendering does not show stiffeners.</a:t>
            </a:r>
          </a:p>
        </p:txBody>
      </p:sp>
      <p:pic>
        <p:nvPicPr>
          <p:cNvPr id="27" name="Picture 26">
            <a:extLst>
              <a:ext uri="{FF2B5EF4-FFF2-40B4-BE49-F238E27FC236}">
                <a16:creationId xmlns:a16="http://schemas.microsoft.com/office/drawing/2014/main" id="{2D61A3A2-EB48-72D6-91F0-E8092F57CF2E}"/>
              </a:ext>
            </a:extLst>
          </p:cNvPr>
          <p:cNvPicPr>
            <a:picLocks noChangeAspect="1"/>
          </p:cNvPicPr>
          <p:nvPr/>
        </p:nvPicPr>
        <p:blipFill>
          <a:blip r:embed="rId2"/>
          <a:stretch>
            <a:fillRect/>
          </a:stretch>
        </p:blipFill>
        <p:spPr>
          <a:xfrm>
            <a:off x="5546623" y="920250"/>
            <a:ext cx="2695773" cy="1324342"/>
          </a:xfrm>
          <a:prstGeom prst="rect">
            <a:avLst/>
          </a:prstGeom>
        </p:spPr>
      </p:pic>
      <p:graphicFrame>
        <p:nvGraphicFramePr>
          <p:cNvPr id="28" name="Table 27">
            <a:extLst>
              <a:ext uri="{FF2B5EF4-FFF2-40B4-BE49-F238E27FC236}">
                <a16:creationId xmlns:a16="http://schemas.microsoft.com/office/drawing/2014/main" id="{3356CB19-CE46-8DBC-BC79-33A89D7197AF}"/>
              </a:ext>
            </a:extLst>
          </p:cNvPr>
          <p:cNvGraphicFramePr>
            <a:graphicFrameLocks noGrp="1"/>
          </p:cNvGraphicFramePr>
          <p:nvPr>
            <p:extLst>
              <p:ext uri="{D42A27DB-BD31-4B8C-83A1-F6EECF244321}">
                <p14:modId xmlns:p14="http://schemas.microsoft.com/office/powerpoint/2010/main" val="1044144452"/>
              </p:ext>
            </p:extLst>
          </p:nvPr>
        </p:nvGraphicFramePr>
        <p:xfrm>
          <a:off x="303727" y="2382207"/>
          <a:ext cx="3710152" cy="4169545"/>
        </p:xfrm>
        <a:graphic>
          <a:graphicData uri="http://schemas.openxmlformats.org/drawingml/2006/table">
            <a:tbl>
              <a:tblPr firstRow="1" bandRow="1">
                <a:tableStyleId>{5C22544A-7EE6-4342-B048-85BDC9FD1C3A}</a:tableStyleId>
              </a:tblPr>
              <a:tblGrid>
                <a:gridCol w="3710152">
                  <a:extLst>
                    <a:ext uri="{9D8B030D-6E8A-4147-A177-3AD203B41FA5}">
                      <a16:colId xmlns:a16="http://schemas.microsoft.com/office/drawing/2014/main" val="42849137"/>
                    </a:ext>
                  </a:extLst>
                </a:gridCol>
              </a:tblGrid>
              <a:tr h="450985">
                <a:tc>
                  <a:txBody>
                    <a:bodyPr/>
                    <a:lstStyle/>
                    <a:p>
                      <a:r>
                        <a:rPr lang="en-US" sz="1800" dirty="0"/>
                        <a:t>PV1</a:t>
                      </a:r>
                    </a:p>
                  </a:txBody>
                  <a:tcPr/>
                </a:tc>
                <a:extLst>
                  <a:ext uri="{0D108BD9-81ED-4DB2-BD59-A6C34878D82A}">
                    <a16:rowId xmlns:a16="http://schemas.microsoft.com/office/drawing/2014/main" val="2045608387"/>
                  </a:ext>
                </a:extLst>
              </a:tr>
              <a:tr h="1491989">
                <a:tc>
                  <a:txBody>
                    <a:bodyPr/>
                    <a:lstStyle/>
                    <a:p>
                      <a:r>
                        <a:rPr lang="en-US" sz="1400" dirty="0"/>
                        <a:t>Shape – Cylinder with spherical end caps</a:t>
                      </a:r>
                    </a:p>
                    <a:p>
                      <a:r>
                        <a:rPr lang="en-US" sz="1400" dirty="0"/>
                        <a:t>Length – 1.0m</a:t>
                      </a:r>
                    </a:p>
                    <a:p>
                      <a:r>
                        <a:rPr lang="en-US" sz="1400" dirty="0"/>
                        <a:t>Outside-diameter – 0.389391m</a:t>
                      </a:r>
                    </a:p>
                    <a:p>
                      <a:r>
                        <a:rPr lang="en-US" sz="1400" dirty="0" err="1"/>
                        <a:t>Stiffner_width</a:t>
                      </a:r>
                      <a:r>
                        <a:rPr lang="en-US" sz="1400" dirty="0"/>
                        <a:t> – 0.003505m</a:t>
                      </a:r>
                    </a:p>
                    <a:p>
                      <a:r>
                        <a:rPr lang="en-US" sz="1400" dirty="0" err="1"/>
                        <a:t>Stiffner_height</a:t>
                      </a:r>
                      <a:r>
                        <a:rPr lang="en-US" sz="1400" dirty="0"/>
                        <a:t> – 0.027245m</a:t>
                      </a:r>
                    </a:p>
                    <a:p>
                      <a:r>
                        <a:rPr lang="en-US" sz="1400" dirty="0" err="1"/>
                        <a:t>Stiffner_type</a:t>
                      </a:r>
                      <a:r>
                        <a:rPr lang="en-US" sz="1400" dirty="0"/>
                        <a:t> – External</a:t>
                      </a:r>
                    </a:p>
                    <a:p>
                      <a:r>
                        <a:rPr lang="en-US" sz="1400" dirty="0"/>
                        <a:t>e – 0.00038</a:t>
                      </a:r>
                    </a:p>
                    <a:p>
                      <a:r>
                        <a:rPr lang="en-US" sz="1400" dirty="0"/>
                        <a:t>Cylinder-thickness – 0.007408m</a:t>
                      </a:r>
                    </a:p>
                    <a:p>
                      <a:endParaRPr lang="en-US" sz="1400" dirty="0"/>
                    </a:p>
                    <a:p>
                      <a:r>
                        <a:rPr lang="en-US" sz="1400" dirty="0"/>
                        <a:t>Internal radius – 0.187287m</a:t>
                      </a:r>
                    </a:p>
                    <a:p>
                      <a:r>
                        <a:rPr lang="en-US" sz="1400" dirty="0"/>
                        <a:t>Sphere-thickness – 0.004394m</a:t>
                      </a:r>
                    </a:p>
                    <a:p>
                      <a:r>
                        <a:rPr lang="en-US" sz="1400" dirty="0"/>
                        <a:t>Internal-volume – </a:t>
                      </a:r>
                      <a:r>
                        <a:rPr lang="en-US" sz="1400" dirty="0">
                          <a:solidFill>
                            <a:srgbClr val="FF0000"/>
                          </a:solidFill>
                        </a:rPr>
                        <a:t>137.714L</a:t>
                      </a:r>
                    </a:p>
                    <a:p>
                      <a:r>
                        <a:rPr lang="en-US" sz="1400" dirty="0"/>
                        <a:t>Mass – </a:t>
                      </a:r>
                      <a:r>
                        <a:rPr lang="en-US" sz="1400" dirty="0">
                          <a:solidFill>
                            <a:srgbClr val="FF0000"/>
                          </a:solidFill>
                        </a:rPr>
                        <a:t>35.9486kg</a:t>
                      </a:r>
                    </a:p>
                    <a:p>
                      <a:r>
                        <a:rPr lang="en-US" sz="1400" dirty="0"/>
                        <a:t>Material – Al. 7075-T73</a:t>
                      </a:r>
                    </a:p>
                    <a:p>
                      <a:r>
                        <a:rPr lang="en-US" sz="1400" dirty="0"/>
                        <a:t>Depth-rating – 1000m with 1.3 safety factor</a:t>
                      </a:r>
                    </a:p>
                    <a:p>
                      <a:r>
                        <a:rPr lang="en-US" sz="1400" dirty="0"/>
                        <a:t>Internal volume to mass ratio – 3.830845</a:t>
                      </a:r>
                    </a:p>
                    <a:p>
                      <a:endParaRPr lang="en-US" sz="1400" dirty="0"/>
                    </a:p>
                  </a:txBody>
                  <a:tcPr/>
                </a:tc>
                <a:extLst>
                  <a:ext uri="{0D108BD9-81ED-4DB2-BD59-A6C34878D82A}">
                    <a16:rowId xmlns:a16="http://schemas.microsoft.com/office/drawing/2014/main" val="1335032077"/>
                  </a:ext>
                </a:extLst>
              </a:tr>
            </a:tbl>
          </a:graphicData>
        </a:graphic>
      </p:graphicFrame>
      <p:sp>
        <p:nvSpPr>
          <p:cNvPr id="29" name="Down Arrow 28">
            <a:extLst>
              <a:ext uri="{FF2B5EF4-FFF2-40B4-BE49-F238E27FC236}">
                <a16:creationId xmlns:a16="http://schemas.microsoft.com/office/drawing/2014/main" id="{67A3DD4F-F716-665C-FDC4-9706C18950C0}"/>
              </a:ext>
            </a:extLst>
          </p:cNvPr>
          <p:cNvSpPr/>
          <p:nvPr/>
        </p:nvSpPr>
        <p:spPr>
          <a:xfrm rot="16200000">
            <a:off x="4094284" y="4127298"/>
            <a:ext cx="598590" cy="67936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a:extLst>
              <a:ext uri="{FF2B5EF4-FFF2-40B4-BE49-F238E27FC236}">
                <a16:creationId xmlns:a16="http://schemas.microsoft.com/office/drawing/2014/main" id="{1FF57A28-B75E-6B4A-7CDD-08425F164BAC}"/>
              </a:ext>
            </a:extLst>
          </p:cNvPr>
          <p:cNvSpPr txBox="1"/>
          <p:nvPr/>
        </p:nvSpPr>
        <p:spPr>
          <a:xfrm>
            <a:off x="1990377" y="2059926"/>
            <a:ext cx="774571" cy="369332"/>
          </a:xfrm>
          <a:prstGeom prst="rect">
            <a:avLst/>
          </a:prstGeom>
          <a:noFill/>
        </p:spPr>
        <p:txBody>
          <a:bodyPr wrap="none" rtlCol="0">
            <a:spAutoFit/>
          </a:bodyPr>
          <a:lstStyle/>
          <a:p>
            <a:r>
              <a:rPr lang="en-US" dirty="0"/>
              <a:t>Ch0.5</a:t>
            </a:r>
          </a:p>
        </p:txBody>
      </p:sp>
      <p:sp>
        <p:nvSpPr>
          <p:cNvPr id="31" name="TextBox 30">
            <a:extLst>
              <a:ext uri="{FF2B5EF4-FFF2-40B4-BE49-F238E27FC236}">
                <a16:creationId xmlns:a16="http://schemas.microsoft.com/office/drawing/2014/main" id="{3D61399D-32F3-E376-C9B9-608B97878A23}"/>
              </a:ext>
            </a:extLst>
          </p:cNvPr>
          <p:cNvSpPr txBox="1"/>
          <p:nvPr/>
        </p:nvSpPr>
        <p:spPr>
          <a:xfrm>
            <a:off x="4945737" y="2059926"/>
            <a:ext cx="577402" cy="369332"/>
          </a:xfrm>
          <a:prstGeom prst="rect">
            <a:avLst/>
          </a:prstGeom>
          <a:noFill/>
        </p:spPr>
        <p:txBody>
          <a:bodyPr wrap="none" rtlCol="0">
            <a:spAutoFit/>
          </a:bodyPr>
          <a:lstStyle/>
          <a:p>
            <a:r>
              <a:rPr lang="en-US" dirty="0"/>
              <a:t>Ch1</a:t>
            </a:r>
          </a:p>
        </p:txBody>
      </p:sp>
      <p:pic>
        <p:nvPicPr>
          <p:cNvPr id="32" name="Picture 31" descr="Chart, scatter chart&#10;&#10;Description automatically generated">
            <a:extLst>
              <a:ext uri="{FF2B5EF4-FFF2-40B4-BE49-F238E27FC236}">
                <a16:creationId xmlns:a16="http://schemas.microsoft.com/office/drawing/2014/main" id="{9802235A-C253-1C92-38F8-96351BDB7EC4}"/>
              </a:ext>
            </a:extLst>
          </p:cNvPr>
          <p:cNvPicPr>
            <a:picLocks noChangeAspect="1"/>
          </p:cNvPicPr>
          <p:nvPr/>
        </p:nvPicPr>
        <p:blipFill>
          <a:blip r:embed="rId3"/>
          <a:stretch>
            <a:fillRect/>
          </a:stretch>
        </p:blipFill>
        <p:spPr>
          <a:xfrm>
            <a:off x="8649460" y="938800"/>
            <a:ext cx="3238813" cy="2395372"/>
          </a:xfrm>
          <a:prstGeom prst="rect">
            <a:avLst/>
          </a:prstGeom>
        </p:spPr>
      </p:pic>
      <p:sp>
        <p:nvSpPr>
          <p:cNvPr id="34" name="TextBox 33">
            <a:extLst>
              <a:ext uri="{FF2B5EF4-FFF2-40B4-BE49-F238E27FC236}">
                <a16:creationId xmlns:a16="http://schemas.microsoft.com/office/drawing/2014/main" id="{2D8F7EB1-940E-BEFA-7971-28254BEFB85A}"/>
              </a:ext>
            </a:extLst>
          </p:cNvPr>
          <p:cNvSpPr txBox="1"/>
          <p:nvPr/>
        </p:nvSpPr>
        <p:spPr>
          <a:xfrm>
            <a:off x="8928570" y="3789524"/>
            <a:ext cx="3277752" cy="2308324"/>
          </a:xfrm>
          <a:prstGeom prst="rect">
            <a:avLst/>
          </a:prstGeom>
          <a:noFill/>
        </p:spPr>
        <p:txBody>
          <a:bodyPr wrap="square">
            <a:spAutoFit/>
          </a:bodyPr>
          <a:lstStyle/>
          <a:p>
            <a:r>
              <a:rPr lang="en-US" dirty="0"/>
              <a:t>Overall, the wall thickness increases as the volume requirement also increases. Additionally, we can see that designs without stiffeners have a higher wall-thickness compared to designs with stiffeners.</a:t>
            </a:r>
          </a:p>
        </p:txBody>
      </p:sp>
      <p:sp>
        <p:nvSpPr>
          <p:cNvPr id="4" name="TextBox 3">
            <a:extLst>
              <a:ext uri="{FF2B5EF4-FFF2-40B4-BE49-F238E27FC236}">
                <a16:creationId xmlns:a16="http://schemas.microsoft.com/office/drawing/2014/main" id="{0A283DFA-C38D-7838-62DA-7D8A708CBE21}"/>
              </a:ext>
            </a:extLst>
          </p:cNvPr>
          <p:cNvSpPr txBox="1"/>
          <p:nvPr/>
        </p:nvSpPr>
        <p:spPr>
          <a:xfrm>
            <a:off x="2545065" y="6529974"/>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132589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90B697-6EEC-070C-4C6D-9BF522AA1443}"/>
              </a:ext>
            </a:extLst>
          </p:cNvPr>
          <p:cNvSpPr>
            <a:spLocks noGrp="1"/>
          </p:cNvSpPr>
          <p:nvPr>
            <p:ph type="ftr" sz="quarter" idx="10"/>
          </p:nvPr>
        </p:nvSpPr>
        <p:spPr/>
        <p:txBody>
          <a:bodyPr/>
          <a:lstStyle/>
          <a:p>
            <a:pPr>
              <a:defRPr/>
            </a:pPr>
            <a:r>
              <a:rPr lang="en-US"/>
              <a:t>Distribution Statement</a:t>
            </a:r>
          </a:p>
        </p:txBody>
      </p:sp>
      <p:sp>
        <p:nvSpPr>
          <p:cNvPr id="3" name="Slide Number Placeholder 2">
            <a:extLst>
              <a:ext uri="{FF2B5EF4-FFF2-40B4-BE49-F238E27FC236}">
                <a16:creationId xmlns:a16="http://schemas.microsoft.com/office/drawing/2014/main" id="{9EB293B4-1692-75DA-B1EB-9F65D8400BDC}"/>
              </a:ext>
            </a:extLst>
          </p:cNvPr>
          <p:cNvSpPr>
            <a:spLocks noGrp="1"/>
          </p:cNvSpPr>
          <p:nvPr>
            <p:ph type="sldNum" sz="quarter" idx="11"/>
          </p:nvPr>
        </p:nvSpPr>
        <p:spPr/>
        <p:txBody>
          <a:bodyPr/>
          <a:lstStyle/>
          <a:p>
            <a:pPr>
              <a:defRPr/>
            </a:pPr>
            <a:fld id="{231CC523-8BC6-4921-807A-66BD262F34AB}" type="slidenum">
              <a:rPr lang="en-US" smtClean="0"/>
              <a:pPr>
                <a:defRPr/>
              </a:pPr>
              <a:t>49</a:t>
            </a:fld>
            <a:endParaRPr lang="en-US"/>
          </a:p>
        </p:txBody>
      </p:sp>
      <p:sp>
        <p:nvSpPr>
          <p:cNvPr id="8" name="Title 7">
            <a:extLst>
              <a:ext uri="{FF2B5EF4-FFF2-40B4-BE49-F238E27FC236}">
                <a16:creationId xmlns:a16="http://schemas.microsoft.com/office/drawing/2014/main" id="{F7A1E1FC-3BF6-D3EA-22C7-E0F2A7D73452}"/>
              </a:ext>
            </a:extLst>
          </p:cNvPr>
          <p:cNvSpPr>
            <a:spLocks noGrp="1"/>
          </p:cNvSpPr>
          <p:nvPr>
            <p:ph type="ctrTitle"/>
          </p:nvPr>
        </p:nvSpPr>
        <p:spPr>
          <a:xfrm>
            <a:off x="519386" y="97881"/>
            <a:ext cx="9525000" cy="612648"/>
          </a:xfrm>
        </p:spPr>
        <p:txBody>
          <a:bodyPr/>
          <a:lstStyle/>
          <a:p>
            <a:r>
              <a:rPr lang="en-US" dirty="0"/>
              <a:t>UUV Design: Faring </a:t>
            </a:r>
          </a:p>
        </p:txBody>
      </p:sp>
      <p:pic>
        <p:nvPicPr>
          <p:cNvPr id="4" name="Picture 3">
            <a:extLst>
              <a:ext uri="{FF2B5EF4-FFF2-40B4-BE49-F238E27FC236}">
                <a16:creationId xmlns:a16="http://schemas.microsoft.com/office/drawing/2014/main" id="{DD86017A-953C-5039-8398-8DC541ACE07E}"/>
              </a:ext>
            </a:extLst>
          </p:cNvPr>
          <p:cNvPicPr>
            <a:picLocks noChangeAspect="1"/>
          </p:cNvPicPr>
          <p:nvPr/>
        </p:nvPicPr>
        <p:blipFill>
          <a:blip r:embed="rId2"/>
          <a:stretch>
            <a:fillRect/>
          </a:stretch>
        </p:blipFill>
        <p:spPr>
          <a:xfrm>
            <a:off x="379168" y="1171248"/>
            <a:ext cx="5280466" cy="2257752"/>
          </a:xfrm>
          <a:prstGeom prst="rect">
            <a:avLst/>
          </a:prstGeom>
        </p:spPr>
      </p:pic>
      <p:sp>
        <p:nvSpPr>
          <p:cNvPr id="5" name="Rectangle 4">
            <a:extLst>
              <a:ext uri="{FF2B5EF4-FFF2-40B4-BE49-F238E27FC236}">
                <a16:creationId xmlns:a16="http://schemas.microsoft.com/office/drawing/2014/main" id="{4A8BDA07-21C3-0EAD-1075-18A076AEE789}"/>
              </a:ext>
            </a:extLst>
          </p:cNvPr>
          <p:cNvSpPr/>
          <p:nvPr/>
        </p:nvSpPr>
        <p:spPr>
          <a:xfrm>
            <a:off x="215716" y="3616111"/>
            <a:ext cx="5607369" cy="430887"/>
          </a:xfrm>
          <a:prstGeom prst="rect">
            <a:avLst/>
          </a:prstGeom>
        </p:spPr>
        <p:txBody>
          <a:bodyPr wrap="none">
            <a:spAutoFit/>
          </a:bodyPr>
          <a:lstStyle/>
          <a:p>
            <a:r>
              <a:rPr lang="en-US" sz="2200" dirty="0"/>
              <a:t>Teardrop fairing: lower drag, better packing</a:t>
            </a:r>
          </a:p>
        </p:txBody>
      </p:sp>
      <p:graphicFrame>
        <p:nvGraphicFramePr>
          <p:cNvPr id="7" name="Table 6">
            <a:extLst>
              <a:ext uri="{FF2B5EF4-FFF2-40B4-BE49-F238E27FC236}">
                <a16:creationId xmlns:a16="http://schemas.microsoft.com/office/drawing/2014/main" id="{9CBF62FC-85D0-E123-E407-3EFC47B0EDE1}"/>
              </a:ext>
            </a:extLst>
          </p:cNvPr>
          <p:cNvGraphicFramePr>
            <a:graphicFrameLocks noGrp="1"/>
          </p:cNvGraphicFramePr>
          <p:nvPr>
            <p:extLst>
              <p:ext uri="{D42A27DB-BD31-4B8C-83A1-F6EECF244321}">
                <p14:modId xmlns:p14="http://schemas.microsoft.com/office/powerpoint/2010/main" val="3840791674"/>
              </p:ext>
            </p:extLst>
          </p:nvPr>
        </p:nvGraphicFramePr>
        <p:xfrm>
          <a:off x="7716835" y="153772"/>
          <a:ext cx="2747965" cy="2904445"/>
        </p:xfrm>
        <a:graphic>
          <a:graphicData uri="http://schemas.openxmlformats.org/drawingml/2006/table">
            <a:tbl>
              <a:tblPr firstRow="1" bandRow="1">
                <a:tableStyleId>{5940675A-B579-460E-94D1-54222C63F5DA}</a:tableStyleId>
              </a:tblPr>
              <a:tblGrid>
                <a:gridCol w="1531633">
                  <a:extLst>
                    <a:ext uri="{9D8B030D-6E8A-4147-A177-3AD203B41FA5}">
                      <a16:colId xmlns:a16="http://schemas.microsoft.com/office/drawing/2014/main" val="2942944130"/>
                    </a:ext>
                  </a:extLst>
                </a:gridCol>
                <a:gridCol w="1216332">
                  <a:extLst>
                    <a:ext uri="{9D8B030D-6E8A-4147-A177-3AD203B41FA5}">
                      <a16:colId xmlns:a16="http://schemas.microsoft.com/office/drawing/2014/main" val="2806643432"/>
                    </a:ext>
                  </a:extLst>
                </a:gridCol>
              </a:tblGrid>
              <a:tr h="580889">
                <a:tc>
                  <a:txBody>
                    <a:bodyPr/>
                    <a:lstStyle/>
                    <a:p>
                      <a:r>
                        <a:rPr lang="en-US" sz="2000" dirty="0"/>
                        <a:t>Length</a:t>
                      </a:r>
                      <a:r>
                        <a:rPr lang="en-US" sz="2000" baseline="0" dirty="0"/>
                        <a:t> </a:t>
                      </a:r>
                      <a:endParaRPr lang="en-US" sz="2000" dirty="0"/>
                    </a:p>
                  </a:txBody>
                  <a:tcPr>
                    <a:solidFill>
                      <a:schemeClr val="bg1"/>
                    </a:solidFill>
                  </a:tcPr>
                </a:tc>
                <a:tc>
                  <a:txBody>
                    <a:bodyPr/>
                    <a:lstStyle/>
                    <a:p>
                      <a:r>
                        <a:rPr lang="en-US" sz="2000" dirty="0"/>
                        <a:t>4.990 m</a:t>
                      </a:r>
                    </a:p>
                  </a:txBody>
                  <a:tcPr>
                    <a:solidFill>
                      <a:schemeClr val="bg1"/>
                    </a:solidFill>
                  </a:tcPr>
                </a:tc>
                <a:extLst>
                  <a:ext uri="{0D108BD9-81ED-4DB2-BD59-A6C34878D82A}">
                    <a16:rowId xmlns:a16="http://schemas.microsoft.com/office/drawing/2014/main" val="284137780"/>
                  </a:ext>
                </a:extLst>
              </a:tr>
              <a:tr h="580889">
                <a:tc>
                  <a:txBody>
                    <a:bodyPr/>
                    <a:lstStyle/>
                    <a:p>
                      <a:r>
                        <a:rPr lang="en-US" sz="2000"/>
                        <a:t>Diameter </a:t>
                      </a:r>
                    </a:p>
                  </a:txBody>
                  <a:tcPr>
                    <a:solidFill>
                      <a:schemeClr val="bg1"/>
                    </a:solidFill>
                  </a:tcPr>
                </a:tc>
                <a:tc>
                  <a:txBody>
                    <a:bodyPr/>
                    <a:lstStyle/>
                    <a:p>
                      <a:r>
                        <a:rPr lang="en-US" sz="2000"/>
                        <a:t>1.650 m</a:t>
                      </a:r>
                    </a:p>
                  </a:txBody>
                  <a:tcPr>
                    <a:solidFill>
                      <a:schemeClr val="bg1"/>
                    </a:solidFill>
                  </a:tcPr>
                </a:tc>
                <a:extLst>
                  <a:ext uri="{0D108BD9-81ED-4DB2-BD59-A6C34878D82A}">
                    <a16:rowId xmlns:a16="http://schemas.microsoft.com/office/drawing/2014/main" val="758675032"/>
                  </a:ext>
                </a:extLst>
              </a:tr>
              <a:tr h="580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Nose</a:t>
                      </a:r>
                      <a:r>
                        <a:rPr lang="en-US" sz="2000" baseline="0" dirty="0"/>
                        <a:t> length</a:t>
                      </a:r>
                      <a:endParaRPr lang="en-US" sz="2000" dirty="0"/>
                    </a:p>
                  </a:txBody>
                  <a:tcPr>
                    <a:solidFill>
                      <a:schemeClr val="bg1"/>
                    </a:solidFill>
                  </a:tcPr>
                </a:tc>
                <a:tc>
                  <a:txBody>
                    <a:bodyPr/>
                    <a:lstStyle/>
                    <a:p>
                      <a:r>
                        <a:rPr lang="en-US" sz="2000"/>
                        <a:t>1.5 m</a:t>
                      </a:r>
                    </a:p>
                  </a:txBody>
                  <a:tcPr>
                    <a:solidFill>
                      <a:schemeClr val="bg1"/>
                    </a:solidFill>
                  </a:tcPr>
                </a:tc>
                <a:extLst>
                  <a:ext uri="{0D108BD9-81ED-4DB2-BD59-A6C34878D82A}">
                    <a16:rowId xmlns:a16="http://schemas.microsoft.com/office/drawing/2014/main" val="2075906888"/>
                  </a:ext>
                </a:extLst>
              </a:tr>
              <a:tr h="580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Body length</a:t>
                      </a:r>
                    </a:p>
                  </a:txBody>
                  <a:tcPr>
                    <a:solidFill>
                      <a:schemeClr val="bg1"/>
                    </a:solidFill>
                  </a:tcPr>
                </a:tc>
                <a:tc>
                  <a:txBody>
                    <a:bodyPr/>
                    <a:lstStyle/>
                    <a:p>
                      <a:r>
                        <a:rPr lang="en-US" sz="2000"/>
                        <a:t>0.378 m</a:t>
                      </a:r>
                    </a:p>
                  </a:txBody>
                  <a:tcPr>
                    <a:solidFill>
                      <a:schemeClr val="bg1"/>
                    </a:solidFill>
                  </a:tcPr>
                </a:tc>
                <a:extLst>
                  <a:ext uri="{0D108BD9-81ED-4DB2-BD59-A6C34878D82A}">
                    <a16:rowId xmlns:a16="http://schemas.microsoft.com/office/drawing/2014/main" val="2986685275"/>
                  </a:ext>
                </a:extLst>
              </a:tr>
              <a:tr h="580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Tail length</a:t>
                      </a:r>
                    </a:p>
                  </a:txBody>
                  <a:tcPr>
                    <a:solidFill>
                      <a:schemeClr val="bg1"/>
                    </a:solidFill>
                  </a:tcPr>
                </a:tc>
                <a:tc>
                  <a:txBody>
                    <a:bodyPr/>
                    <a:lstStyle/>
                    <a:p>
                      <a:r>
                        <a:rPr lang="en-US" sz="2000" dirty="0"/>
                        <a:t>3.122 m</a:t>
                      </a:r>
                    </a:p>
                  </a:txBody>
                  <a:tcPr>
                    <a:solidFill>
                      <a:schemeClr val="bg1"/>
                    </a:solidFill>
                  </a:tcPr>
                </a:tc>
                <a:extLst>
                  <a:ext uri="{0D108BD9-81ED-4DB2-BD59-A6C34878D82A}">
                    <a16:rowId xmlns:a16="http://schemas.microsoft.com/office/drawing/2014/main" val="4058394721"/>
                  </a:ext>
                </a:extLst>
              </a:tr>
            </a:tbl>
          </a:graphicData>
        </a:graphic>
      </p:graphicFrame>
      <p:grpSp>
        <p:nvGrpSpPr>
          <p:cNvPr id="15" name="Group 14">
            <a:extLst>
              <a:ext uri="{FF2B5EF4-FFF2-40B4-BE49-F238E27FC236}">
                <a16:creationId xmlns:a16="http://schemas.microsoft.com/office/drawing/2014/main" id="{DE1CCE7C-E839-9713-428F-02257EA282FF}"/>
              </a:ext>
            </a:extLst>
          </p:cNvPr>
          <p:cNvGrpSpPr/>
          <p:nvPr/>
        </p:nvGrpSpPr>
        <p:grpSpPr>
          <a:xfrm>
            <a:off x="1694808" y="4525538"/>
            <a:ext cx="8719192" cy="2173713"/>
            <a:chOff x="429968" y="1926116"/>
            <a:chExt cx="8719192" cy="2173713"/>
          </a:xfrm>
        </p:grpSpPr>
        <p:pic>
          <p:nvPicPr>
            <p:cNvPr id="16" name="Picture 15">
              <a:extLst>
                <a:ext uri="{FF2B5EF4-FFF2-40B4-BE49-F238E27FC236}">
                  <a16:creationId xmlns:a16="http://schemas.microsoft.com/office/drawing/2014/main" id="{3733EFA7-9C6C-C933-6F01-6854A365A503}"/>
                </a:ext>
              </a:extLst>
            </p:cNvPr>
            <p:cNvPicPr>
              <a:picLocks noChangeAspect="1"/>
            </p:cNvPicPr>
            <p:nvPr/>
          </p:nvPicPr>
          <p:blipFill>
            <a:blip r:embed="rId3"/>
            <a:stretch>
              <a:fillRect/>
            </a:stretch>
          </p:blipFill>
          <p:spPr>
            <a:xfrm>
              <a:off x="4861955" y="1926116"/>
              <a:ext cx="4287205" cy="1760622"/>
            </a:xfrm>
            <a:prstGeom prst="rect">
              <a:avLst/>
            </a:prstGeom>
          </p:spPr>
        </p:pic>
        <p:pic>
          <p:nvPicPr>
            <p:cNvPr id="17" name="Picture 16">
              <a:extLst>
                <a:ext uri="{FF2B5EF4-FFF2-40B4-BE49-F238E27FC236}">
                  <a16:creationId xmlns:a16="http://schemas.microsoft.com/office/drawing/2014/main" id="{234E554A-0ABF-77EA-97BC-397FF15806BB}"/>
                </a:ext>
              </a:extLst>
            </p:cNvPr>
            <p:cNvPicPr>
              <a:picLocks noChangeAspect="1"/>
            </p:cNvPicPr>
            <p:nvPr/>
          </p:nvPicPr>
          <p:blipFill>
            <a:blip r:embed="rId4"/>
            <a:stretch>
              <a:fillRect/>
            </a:stretch>
          </p:blipFill>
          <p:spPr>
            <a:xfrm>
              <a:off x="429968" y="1926116"/>
              <a:ext cx="4183692" cy="1760622"/>
            </a:xfrm>
            <a:prstGeom prst="rect">
              <a:avLst/>
            </a:prstGeom>
          </p:spPr>
        </p:pic>
        <p:sp>
          <p:nvSpPr>
            <p:cNvPr id="18" name="Rectangle 17">
              <a:extLst>
                <a:ext uri="{FF2B5EF4-FFF2-40B4-BE49-F238E27FC236}">
                  <a16:creationId xmlns:a16="http://schemas.microsoft.com/office/drawing/2014/main" id="{4F2C1991-2990-A46B-94C9-A3F9B34E3B05}"/>
                </a:ext>
              </a:extLst>
            </p:cNvPr>
            <p:cNvSpPr/>
            <p:nvPr/>
          </p:nvSpPr>
          <p:spPr>
            <a:xfrm>
              <a:off x="1623876" y="3730497"/>
              <a:ext cx="1554528" cy="369332"/>
            </a:xfrm>
            <a:prstGeom prst="rect">
              <a:avLst/>
            </a:prstGeom>
          </p:spPr>
          <p:txBody>
            <a:bodyPr wrap="none">
              <a:spAutoFit/>
            </a:bodyPr>
            <a:lstStyle/>
            <a:p>
              <a:r>
                <a:rPr lang="en-US" dirty="0"/>
                <a:t>Pressure field</a:t>
              </a:r>
            </a:p>
          </p:txBody>
        </p:sp>
        <p:sp>
          <p:nvSpPr>
            <p:cNvPr id="19" name="Rectangle 18">
              <a:extLst>
                <a:ext uri="{FF2B5EF4-FFF2-40B4-BE49-F238E27FC236}">
                  <a16:creationId xmlns:a16="http://schemas.microsoft.com/office/drawing/2014/main" id="{4309C337-AE65-A134-A23D-A05E31089A59}"/>
                </a:ext>
              </a:extLst>
            </p:cNvPr>
            <p:cNvSpPr/>
            <p:nvPr/>
          </p:nvSpPr>
          <p:spPr>
            <a:xfrm>
              <a:off x="6228293" y="3730497"/>
              <a:ext cx="1462708" cy="369332"/>
            </a:xfrm>
            <a:prstGeom prst="rect">
              <a:avLst/>
            </a:prstGeom>
          </p:spPr>
          <p:txBody>
            <a:bodyPr wrap="none">
              <a:spAutoFit/>
            </a:bodyPr>
            <a:lstStyle/>
            <a:p>
              <a:r>
                <a:rPr lang="en-US" dirty="0"/>
                <a:t>Velocity field</a:t>
              </a:r>
            </a:p>
          </p:txBody>
        </p:sp>
      </p:grpSp>
      <p:pic>
        <p:nvPicPr>
          <p:cNvPr id="21" name="Picture 20">
            <a:extLst>
              <a:ext uri="{FF2B5EF4-FFF2-40B4-BE49-F238E27FC236}">
                <a16:creationId xmlns:a16="http://schemas.microsoft.com/office/drawing/2014/main" id="{AA723A5F-039C-0243-48F6-8E0A8A8839EF}"/>
              </a:ext>
            </a:extLst>
          </p:cNvPr>
          <p:cNvPicPr>
            <a:picLocks noChangeAspect="1"/>
          </p:cNvPicPr>
          <p:nvPr/>
        </p:nvPicPr>
        <p:blipFill>
          <a:blip r:embed="rId5"/>
          <a:stretch>
            <a:fillRect/>
          </a:stretch>
        </p:blipFill>
        <p:spPr>
          <a:xfrm>
            <a:off x="6368917" y="3218928"/>
            <a:ext cx="5522241" cy="1113808"/>
          </a:xfrm>
          <a:prstGeom prst="rect">
            <a:avLst/>
          </a:prstGeom>
        </p:spPr>
      </p:pic>
      <p:sp>
        <p:nvSpPr>
          <p:cNvPr id="6" name="TextBox 5">
            <a:extLst>
              <a:ext uri="{FF2B5EF4-FFF2-40B4-BE49-F238E27FC236}">
                <a16:creationId xmlns:a16="http://schemas.microsoft.com/office/drawing/2014/main" id="{FF9E3BF7-03F7-402E-FA21-31F77F97C693}"/>
              </a:ext>
            </a:extLst>
          </p:cNvPr>
          <p:cNvSpPr txBox="1"/>
          <p:nvPr/>
        </p:nvSpPr>
        <p:spPr>
          <a:xfrm>
            <a:off x="2545065" y="6614026"/>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327718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FA79-B121-FC9F-4DF8-24EDE5D848A1}"/>
              </a:ext>
            </a:extLst>
          </p:cNvPr>
          <p:cNvSpPr>
            <a:spLocks noGrp="1"/>
          </p:cNvSpPr>
          <p:nvPr>
            <p:ph type="title"/>
          </p:nvPr>
        </p:nvSpPr>
        <p:spPr/>
        <p:txBody>
          <a:bodyPr/>
          <a:lstStyle/>
          <a:p>
            <a:r>
              <a:rPr lang="en-US" dirty="0"/>
              <a:t>Design is a Sequential and Iterative Decision-Making Process</a:t>
            </a:r>
          </a:p>
        </p:txBody>
      </p:sp>
      <p:sp>
        <p:nvSpPr>
          <p:cNvPr id="3" name="Content Placeholder 2">
            <a:extLst>
              <a:ext uri="{FF2B5EF4-FFF2-40B4-BE49-F238E27FC236}">
                <a16:creationId xmlns:a16="http://schemas.microsoft.com/office/drawing/2014/main" id="{FE7B295E-5901-F790-8D4E-276086C40BD8}"/>
              </a:ext>
            </a:extLst>
          </p:cNvPr>
          <p:cNvSpPr>
            <a:spLocks noGrp="1"/>
          </p:cNvSpPr>
          <p:nvPr>
            <p:ph idx="1"/>
          </p:nvPr>
        </p:nvSpPr>
        <p:spPr>
          <a:xfrm>
            <a:off x="508000" y="1026727"/>
            <a:ext cx="11683999" cy="3646868"/>
          </a:xfr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Design process is a </a:t>
            </a:r>
            <a:r>
              <a:rPr kumimoji="0" lang="en-US" b="0" i="0" u="none" strike="noStrike" kern="1200" cap="none" spc="0" normalizeH="0" baseline="0" noProof="0" dirty="0">
                <a:ln>
                  <a:noFill/>
                </a:ln>
                <a:solidFill>
                  <a:srgbClr val="3333FF"/>
                </a:solidFill>
                <a:effectLst/>
                <a:uLnTx/>
                <a:uFillTx/>
                <a:latin typeface="Calibri" panose="020F0502020204030204" pitchFamily="34" charset="0"/>
                <a:ea typeface="+mn-ea"/>
                <a:cs typeface="Calibri" panose="020F0502020204030204" pitchFamily="34" charset="0"/>
              </a:rPr>
              <a:t>sequential and iterative decision-making process</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pitchFamily="34" charset="0"/>
              <a:cs typeface="Calibri" panose="020F0502020204030204" pitchFamily="34" charset="0"/>
            </a:endParaRPr>
          </a:p>
          <a:p>
            <a:pPr>
              <a:buFont typeface="Arial" panose="020B0604020202020204" pitchFamily="34" charset="0"/>
              <a:buChar char="•"/>
              <a:defRPr/>
            </a:pPr>
            <a:r>
              <a:rPr kumimoji="0" lang="en-US" b="0" i="0" u="none" strike="noStrike" kern="1200" cap="none" spc="0" normalizeH="0" baseline="0" noProof="0" dirty="0">
                <a:ln>
                  <a:noFill/>
                </a:ln>
                <a:solidFill>
                  <a:srgbClr val="3333FF"/>
                </a:solidFill>
                <a:effectLst/>
                <a:uLnTx/>
                <a:uFillTx/>
                <a:latin typeface="Calibri" panose="020F0502020204030204" pitchFamily="34" charset="0"/>
                <a:ea typeface="+mn-ea"/>
                <a:cs typeface="Calibri" panose="020F0502020204030204" pitchFamily="34" charset="0"/>
              </a:rPr>
              <a:t>Incomplete specification </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that is refined during the design process. Need to avoid over-concretization.</a:t>
            </a:r>
          </a:p>
          <a:p>
            <a:pPr>
              <a:buFont typeface="Arial" panose="020B0604020202020204" pitchFamily="34" charset="0"/>
              <a:buChar char="•"/>
              <a:defRPr/>
            </a:pPr>
            <a:endParaRPr lang="en-US" sz="1600" dirty="0">
              <a:solidFill>
                <a:prstClr val="black"/>
              </a:solidFill>
              <a:latin typeface="Calibri" panose="020F0502020204030204" pitchFamily="34" charset="0"/>
              <a:cs typeface="Calibri" panose="020F0502020204030204" pitchFamily="34" charset="0"/>
            </a:endParaRPr>
          </a:p>
          <a:p>
            <a:pPr lvl="1">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 place of single optimum design, discover a </a:t>
            </a:r>
            <a:r>
              <a:rPr kumimoji="0" lang="en-US" sz="2000" b="0" i="0" u="none" strike="noStrike" kern="1200" cap="none" spc="0" normalizeH="0" baseline="0" noProof="0" dirty="0">
                <a:ln>
                  <a:noFill/>
                </a:ln>
                <a:solidFill>
                  <a:srgbClr val="3333FF"/>
                </a:solidFill>
                <a:effectLst/>
                <a:uLnTx/>
                <a:uFillTx/>
                <a:latin typeface="Calibri" panose="020F0502020204030204" pitchFamily="34" charset="0"/>
                <a:ea typeface="+mn-ea"/>
                <a:cs typeface="Calibri" panose="020F0502020204030204" pitchFamily="34" charset="0"/>
              </a:rPr>
              <a:t>diverse set of designs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 dirty="0">
                <a:solidFill>
                  <a:srgbClr val="3333FF"/>
                </a:solidFill>
                <a:latin typeface="Calibri"/>
                <a:ea typeface="Calibri"/>
                <a:cs typeface="Calibri"/>
                <a:sym typeface="Calibri"/>
              </a:rPr>
              <a:t>Compositional</a:t>
            </a:r>
            <a:r>
              <a:rPr kumimoji="0" lang="en" b="0" i="0" u="none" strike="noStrike" kern="1200" cap="none" spc="0" normalizeH="0" baseline="0" noProof="0" dirty="0">
                <a:ln>
                  <a:noFill/>
                </a:ln>
                <a:solidFill>
                  <a:srgbClr val="3333FF"/>
                </a:solidFill>
                <a:effectLst/>
                <a:uLnTx/>
                <a:uFillTx/>
                <a:latin typeface="Calibri"/>
                <a:ea typeface="Calibri"/>
                <a:cs typeface="Calibri"/>
                <a:sym typeface="Calibri"/>
              </a:rPr>
              <a:t> representation </a:t>
            </a:r>
            <a:r>
              <a:rPr kumimoji="0" lang="en" b="0" i="0" u="none" strike="noStrike" kern="1200" cap="none" spc="0" normalizeH="0" baseline="0" noProof="0" dirty="0">
                <a:ln>
                  <a:noFill/>
                </a:ln>
                <a:solidFill>
                  <a:prstClr val="black"/>
                </a:solidFill>
                <a:effectLst/>
                <a:uLnTx/>
                <a:uFillTx/>
                <a:latin typeface="Calibri"/>
                <a:ea typeface="Calibri"/>
                <a:cs typeface="Calibri"/>
                <a:sym typeface="Calibri"/>
              </a:rPr>
              <a:t>and exploration of design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en" sz="1600" dirty="0">
              <a:solidFill>
                <a:prstClr val="black"/>
              </a:solidFill>
              <a:latin typeface="Calibri"/>
              <a:cs typeface="Calibri"/>
              <a:sym typeface="Calibri"/>
            </a:endParaRPr>
          </a:p>
          <a:p>
            <a:pPr lvl="1" indent="-342900">
              <a:defRPr/>
            </a:pPr>
            <a:r>
              <a:rPr kumimoji="0" lang="en" sz="2000" b="0" i="0" u="none" strike="noStrike" kern="1200" cap="none" spc="0" normalizeH="0" baseline="0" noProof="0" dirty="0">
                <a:ln>
                  <a:noFill/>
                </a:ln>
                <a:solidFill>
                  <a:prstClr val="black"/>
                </a:solidFill>
                <a:effectLst/>
                <a:uLnTx/>
                <a:uFillTx/>
                <a:latin typeface="Calibri"/>
                <a:ea typeface="+mn-ea"/>
                <a:cs typeface="Calibri"/>
                <a:sym typeface="Calibri"/>
              </a:rPr>
              <a:t>Hierarchy of parts and subsystems. E.g., faring and pressure</a:t>
            </a:r>
            <a:r>
              <a:rPr lang="en" sz="2000" dirty="0">
                <a:solidFill>
                  <a:prstClr val="black"/>
                </a:solidFill>
                <a:latin typeface="Calibri"/>
                <a:cs typeface="Calibri"/>
                <a:sym typeface="Calibri"/>
              </a:rPr>
              <a:t>-vessel </a:t>
            </a:r>
            <a:r>
              <a:rPr kumimoji="0" lang="en" sz="2000" b="0" i="0" u="none" strike="noStrike" kern="1200" cap="none" spc="0" normalizeH="0" baseline="0" noProof="0" dirty="0">
                <a:ln>
                  <a:noFill/>
                </a:ln>
                <a:solidFill>
                  <a:prstClr val="black"/>
                </a:solidFill>
                <a:effectLst/>
                <a:uLnTx/>
                <a:uFillTx/>
                <a:latin typeface="Calibri"/>
                <a:ea typeface="+mn-ea"/>
                <a:cs typeface="Calibri"/>
                <a:sym typeface="Calibri"/>
              </a:rPr>
              <a:t>design in UUV design</a:t>
            </a:r>
            <a:endParaRPr lang="en" sz="2000" dirty="0">
              <a:solidFill>
                <a:prstClr val="black"/>
              </a:solidFill>
              <a:latin typeface="Calibri"/>
              <a:cs typeface="Calibri"/>
              <a:sym typeface="Calibri"/>
            </a:endParaRPr>
          </a:p>
          <a:p>
            <a:pPr lvl="1" indent="-342900">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Composition of aspects / domains / physics. E.g., design of propulsion subsystem, pitch/roll subsystem</a:t>
            </a:r>
          </a:p>
          <a:p>
            <a:pPr lvl="1" indent="-342900">
              <a:defRPr/>
            </a:pPr>
            <a:endParaRPr lang="en-US" sz="2000" dirty="0">
              <a:solidFill>
                <a:prstClr val="black"/>
              </a:solidFill>
              <a:latin typeface="Calibri" panose="020F0502020204030204" pitchFamily="34" charset="0"/>
              <a:cs typeface="Calibri" panose="020F0502020204030204" pitchFamily="34" charset="0"/>
            </a:endParaRPr>
          </a:p>
          <a:p>
            <a:endParaRPr lang="en-US" dirty="0"/>
          </a:p>
        </p:txBody>
      </p:sp>
      <p:sp>
        <p:nvSpPr>
          <p:cNvPr id="4" name="Footer Placeholder 3">
            <a:extLst>
              <a:ext uri="{FF2B5EF4-FFF2-40B4-BE49-F238E27FC236}">
                <a16:creationId xmlns:a16="http://schemas.microsoft.com/office/drawing/2014/main" id="{C03B3F76-F432-A81F-BCF7-0C3C2BC14247}"/>
              </a:ext>
            </a:extLst>
          </p:cNvPr>
          <p:cNvSpPr>
            <a:spLocks noGrp="1"/>
          </p:cNvSpPr>
          <p:nvPr>
            <p:ph type="ftr" sz="quarter" idx="11"/>
          </p:nvPr>
        </p:nvSpPr>
        <p:spPr/>
        <p:txBody>
          <a:bodyPr/>
          <a:lstStyle/>
          <a:p>
            <a:r>
              <a:rPr lang="en-US"/>
              <a:t>Susmit Jha</a:t>
            </a:r>
          </a:p>
        </p:txBody>
      </p:sp>
      <p:sp>
        <p:nvSpPr>
          <p:cNvPr id="5" name="Slide Number Placeholder 4">
            <a:extLst>
              <a:ext uri="{FF2B5EF4-FFF2-40B4-BE49-F238E27FC236}">
                <a16:creationId xmlns:a16="http://schemas.microsoft.com/office/drawing/2014/main" id="{5B32DAC6-8A6D-8C44-4FA9-F5B5931280B3}"/>
              </a:ext>
            </a:extLst>
          </p:cNvPr>
          <p:cNvSpPr>
            <a:spLocks noGrp="1"/>
          </p:cNvSpPr>
          <p:nvPr>
            <p:ph type="sldNum" sz="quarter" idx="12"/>
          </p:nvPr>
        </p:nvSpPr>
        <p:spPr/>
        <p:txBody>
          <a:bodyPr/>
          <a:lstStyle/>
          <a:p>
            <a:fld id="{A5BC2A5F-903D-4A5C-AC3E-9031D13319FA}" type="slidenum">
              <a:rPr lang="en-US" smtClean="0"/>
              <a:t>5</a:t>
            </a:fld>
            <a:endParaRPr lang="en-US"/>
          </a:p>
        </p:txBody>
      </p:sp>
      <p:pic>
        <p:nvPicPr>
          <p:cNvPr id="6" name="Picture 5">
            <a:extLst>
              <a:ext uri="{FF2B5EF4-FFF2-40B4-BE49-F238E27FC236}">
                <a16:creationId xmlns:a16="http://schemas.microsoft.com/office/drawing/2014/main" id="{0D8E89B6-3EFA-427D-EE6F-C238E54E0530}"/>
              </a:ext>
            </a:extLst>
          </p:cNvPr>
          <p:cNvPicPr>
            <a:picLocks noChangeAspect="1"/>
          </p:cNvPicPr>
          <p:nvPr/>
        </p:nvPicPr>
        <p:blipFill>
          <a:blip r:embed="rId2"/>
          <a:stretch>
            <a:fillRect/>
          </a:stretch>
        </p:blipFill>
        <p:spPr>
          <a:xfrm>
            <a:off x="2545065" y="4835931"/>
            <a:ext cx="2289657" cy="1484503"/>
          </a:xfrm>
          <a:prstGeom prst="rect">
            <a:avLst/>
          </a:prstGeom>
        </p:spPr>
      </p:pic>
      <p:pic>
        <p:nvPicPr>
          <p:cNvPr id="7" name="Picture 4">
            <a:extLst>
              <a:ext uri="{FF2B5EF4-FFF2-40B4-BE49-F238E27FC236}">
                <a16:creationId xmlns:a16="http://schemas.microsoft.com/office/drawing/2014/main" id="{759CA6F5-0ECF-E98D-E34A-30F3A9297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502" y="4731424"/>
            <a:ext cx="1996225" cy="16935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66BA70-25A8-717A-07AE-FBB0086AAC86}"/>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22205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869061567"/>
              </p:ext>
            </p:extLst>
          </p:nvPr>
        </p:nvGraphicFramePr>
        <p:xfrm>
          <a:off x="101174" y="195643"/>
          <a:ext cx="12059294" cy="6712321"/>
        </p:xfrm>
        <a:graphic>
          <a:graphicData uri="http://schemas.openxmlformats.org/drawingml/2006/table">
            <a:tbl>
              <a:tblPr firstRow="1" firstCol="1" bandRow="1"/>
              <a:tblGrid>
                <a:gridCol w="1396550">
                  <a:extLst>
                    <a:ext uri="{9D8B030D-6E8A-4147-A177-3AD203B41FA5}">
                      <a16:colId xmlns:a16="http://schemas.microsoft.com/office/drawing/2014/main" val="2245948432"/>
                    </a:ext>
                  </a:extLst>
                </a:gridCol>
                <a:gridCol w="1056289">
                  <a:extLst>
                    <a:ext uri="{9D8B030D-6E8A-4147-A177-3AD203B41FA5}">
                      <a16:colId xmlns:a16="http://schemas.microsoft.com/office/drawing/2014/main" val="1350671290"/>
                    </a:ext>
                  </a:extLst>
                </a:gridCol>
                <a:gridCol w="1229711">
                  <a:extLst>
                    <a:ext uri="{9D8B030D-6E8A-4147-A177-3AD203B41FA5}">
                      <a16:colId xmlns:a16="http://schemas.microsoft.com/office/drawing/2014/main" val="2113492573"/>
                    </a:ext>
                  </a:extLst>
                </a:gridCol>
                <a:gridCol w="3831020">
                  <a:extLst>
                    <a:ext uri="{9D8B030D-6E8A-4147-A177-3AD203B41FA5}">
                      <a16:colId xmlns:a16="http://schemas.microsoft.com/office/drawing/2014/main" val="1685287349"/>
                    </a:ext>
                  </a:extLst>
                </a:gridCol>
                <a:gridCol w="1671145">
                  <a:extLst>
                    <a:ext uri="{9D8B030D-6E8A-4147-A177-3AD203B41FA5}">
                      <a16:colId xmlns:a16="http://schemas.microsoft.com/office/drawing/2014/main" val="1366946308"/>
                    </a:ext>
                  </a:extLst>
                </a:gridCol>
                <a:gridCol w="1340070">
                  <a:extLst>
                    <a:ext uri="{9D8B030D-6E8A-4147-A177-3AD203B41FA5}">
                      <a16:colId xmlns:a16="http://schemas.microsoft.com/office/drawing/2014/main" val="1521230115"/>
                    </a:ext>
                  </a:extLst>
                </a:gridCol>
                <a:gridCol w="1534509">
                  <a:extLst>
                    <a:ext uri="{9D8B030D-6E8A-4147-A177-3AD203B41FA5}">
                      <a16:colId xmlns:a16="http://schemas.microsoft.com/office/drawing/2014/main" val="2902933309"/>
                    </a:ext>
                  </a:extLst>
                </a:gridCol>
              </a:tblGrid>
              <a:tr h="534766">
                <a:tc>
                  <a:txBody>
                    <a:bodyPr/>
                    <a:lstStyle/>
                    <a:p>
                      <a:pPr marL="0" marR="0" algn="ctr">
                        <a:spcBef>
                          <a:spcPts val="0"/>
                        </a:spcBef>
                        <a:spcAft>
                          <a:spcPts val="0"/>
                        </a:spcAft>
                      </a:pPr>
                      <a:r>
                        <a:rPr lang="en-US" sz="1800" b="1" dirty="0">
                          <a:effectLst/>
                          <a:latin typeface="+mn-lt"/>
                          <a:ea typeface="Calibri" panose="020F0502020204030204" pitchFamily="34" charset="0"/>
                          <a:cs typeface="Times New Roman" panose="02020603050405020304" pitchFamily="18" charset="0"/>
                        </a:rPr>
                        <a:t>TA1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marL="0" marR="0" algn="ctr">
                        <a:spcBef>
                          <a:spcPts val="0"/>
                        </a:spcBef>
                        <a:spcAft>
                          <a:spcPts val="0"/>
                        </a:spcAft>
                      </a:pPr>
                      <a:r>
                        <a:rPr lang="en-US" sz="1800" b="1" dirty="0">
                          <a:effectLst/>
                          <a:latin typeface="+mn-lt"/>
                          <a:ea typeface="Calibri" panose="020F0502020204030204" pitchFamily="34" charset="0"/>
                          <a:cs typeface="Times New Roman" panose="02020603050405020304" pitchFamily="18" charset="0"/>
                        </a:rPr>
                        <a:t>Metric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algn="ctr">
                        <a:spcBef>
                          <a:spcPts val="0"/>
                        </a:spcBef>
                        <a:spcAft>
                          <a:spcPts val="0"/>
                        </a:spcAft>
                      </a:pPr>
                      <a:r>
                        <a:rPr lang="en-US" sz="1800" b="1" dirty="0" err="1">
                          <a:effectLst/>
                          <a:latin typeface="+mn-lt"/>
                          <a:ea typeface="Calibri" panose="020F0502020204030204" pitchFamily="34" charset="0"/>
                          <a:cs typeface="Times New Roman" panose="02020603050405020304" pitchFamily="18" charset="0"/>
                        </a:rPr>
                        <a:t>NuSymCORE</a:t>
                      </a:r>
                      <a:endParaRPr lang="en-US" sz="1800" b="1"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800" b="1" dirty="0">
                          <a:effectLst/>
                          <a:latin typeface="+mn-lt"/>
                          <a:ea typeface="Calibri" panose="020F0502020204030204" pitchFamily="34" charset="0"/>
                          <a:cs typeface="Times New Roman" panose="02020603050405020304" pitchFamily="18" charset="0"/>
                        </a:rPr>
                        <a:t>Phase</a:t>
                      </a:r>
                      <a:r>
                        <a:rPr lang="en-US" sz="1800" b="1" baseline="0" dirty="0">
                          <a:effectLst/>
                          <a:latin typeface="+mn-lt"/>
                          <a:ea typeface="Calibri" panose="020F0502020204030204" pitchFamily="34" charset="0"/>
                          <a:cs typeface="Times New Roman" panose="02020603050405020304" pitchFamily="18" charset="0"/>
                        </a:rPr>
                        <a:t> 1</a:t>
                      </a:r>
                      <a:endParaRPr lang="en-US" sz="1800" b="1"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800" b="1" dirty="0">
                          <a:effectLst/>
                          <a:latin typeface="+mn-lt"/>
                          <a:ea typeface="Calibri" panose="020F0502020204030204" pitchFamily="34" charset="0"/>
                          <a:cs typeface="Times New Roman" panose="02020603050405020304" pitchFamily="18" charset="0"/>
                        </a:rPr>
                        <a:t>Phase</a:t>
                      </a:r>
                      <a:r>
                        <a:rPr lang="en-US" sz="1800" b="1" baseline="0" dirty="0">
                          <a:effectLst/>
                          <a:latin typeface="+mn-lt"/>
                          <a:ea typeface="Calibri" panose="020F0502020204030204" pitchFamily="34" charset="0"/>
                          <a:cs typeface="Times New Roman" panose="02020603050405020304" pitchFamily="18" charset="0"/>
                        </a:rPr>
                        <a:t> 2</a:t>
                      </a:r>
                      <a:endParaRPr lang="en-US" sz="1800" b="1"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800" b="1" dirty="0">
                          <a:effectLst/>
                          <a:latin typeface="+mn-lt"/>
                          <a:ea typeface="Calibri" panose="020F0502020204030204" pitchFamily="34" charset="0"/>
                          <a:cs typeface="Times New Roman" panose="02020603050405020304" pitchFamily="18" charset="0"/>
                        </a:rPr>
                        <a:t>Phase</a:t>
                      </a:r>
                      <a:r>
                        <a:rPr lang="en-US" sz="1800" b="1" baseline="0" dirty="0">
                          <a:effectLst/>
                          <a:latin typeface="+mn-lt"/>
                          <a:ea typeface="Calibri" panose="020F0502020204030204" pitchFamily="34" charset="0"/>
                          <a:cs typeface="Times New Roman" panose="02020603050405020304" pitchFamily="18" charset="0"/>
                        </a:rPr>
                        <a:t> 3</a:t>
                      </a:r>
                      <a:endParaRPr lang="en-US" sz="1200" b="1"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78011526"/>
                  </a:ext>
                </a:extLst>
              </a:tr>
              <a:tr h="2225263">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TA1.1: </a:t>
                      </a:r>
                    </a:p>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Design</a:t>
                      </a:r>
                      <a:r>
                        <a:rPr lang="en-US" sz="1600" baseline="0" dirty="0">
                          <a:effectLst/>
                          <a:latin typeface="+mn-lt"/>
                          <a:ea typeface="Calibri" panose="020F0502020204030204" pitchFamily="34" charset="0"/>
                          <a:cs typeface="Times New Roman" panose="02020603050405020304" pitchFamily="18" charset="0"/>
                        </a:rPr>
                        <a:t> Space Construction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Design space size</a:t>
                      </a:r>
                    </a:p>
                    <a:p>
                      <a:pPr marL="0" marR="0">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(mined design</a:t>
                      </a:r>
                      <a:r>
                        <a:rPr lang="en-US" sz="1400" baseline="0" dirty="0">
                          <a:effectLst/>
                          <a:latin typeface="+mn-lt"/>
                          <a:ea typeface="Calibri" panose="020F0502020204030204" pitchFamily="34" charset="0"/>
                          <a:cs typeface="Times New Roman" panose="02020603050405020304" pitchFamily="18" charset="0"/>
                        </a:rPr>
                        <a:t> </a:t>
                      </a:r>
                      <a:r>
                        <a:rPr lang="en-US" sz="1400" dirty="0">
                          <a:effectLst/>
                          <a:latin typeface="+mn-lt"/>
                          <a:ea typeface="Calibri" panose="020F0502020204030204" pitchFamily="34" charset="0"/>
                          <a:cs typeface="Times New Roman" panose="02020603050405020304" pitchFamily="18" charset="0"/>
                        </a:rPr>
                        <a:t>variants)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Over 100,000 Topology (Air)</a:t>
                      </a:r>
                    </a:p>
                    <a:p>
                      <a:pPr marL="0" marR="0">
                        <a:spcBef>
                          <a:spcPts val="0"/>
                        </a:spcBef>
                        <a:spcAft>
                          <a:spcPts val="0"/>
                        </a:spcAft>
                      </a:pPr>
                      <a:endParaRPr lang="en-US" sz="1800" dirty="0">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Millions Parametric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spcBef>
                          <a:spcPts val="0"/>
                        </a:spcBef>
                        <a:spcAft>
                          <a:spcPts val="0"/>
                        </a:spcAft>
                      </a:pPr>
                      <a:r>
                        <a:rPr lang="en-US" sz="1600" baseline="0" dirty="0">
                          <a:effectLst/>
                          <a:latin typeface="+mn-lt"/>
                          <a:ea typeface="Calibri" panose="020F0502020204030204" pitchFamily="34" charset="0"/>
                          <a:cs typeface="Times New Roman" panose="02020603050405020304" pitchFamily="18" charset="0"/>
                        </a:rPr>
                        <a:t>100’s</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1,000’s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10,000’s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746003133"/>
                  </a:ext>
                </a:extLst>
              </a:tr>
              <a:tr h="435735">
                <a:tc rowSpan="3">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TA1.2: </a:t>
                      </a:r>
                    </a:p>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Design </a:t>
                      </a:r>
                    </a:p>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Composition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3">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Autocomplete</a:t>
                      </a:r>
                      <a:r>
                        <a:rPr lang="en-US" sz="1800" baseline="0" dirty="0">
                          <a:effectLst/>
                          <a:latin typeface="+mn-lt"/>
                          <a:ea typeface="Calibri" panose="020F0502020204030204" pitchFamily="34" charset="0"/>
                          <a:cs typeface="Times New Roman" panose="02020603050405020304" pitchFamily="18" charset="0"/>
                        </a:rPr>
                        <a:t> partial </a:t>
                      </a:r>
                      <a:r>
                        <a:rPr lang="en-US" sz="1800" dirty="0">
                          <a:effectLst/>
                          <a:latin typeface="+mn-lt"/>
                          <a:ea typeface="Calibri" panose="020F0502020204030204" pitchFamily="34" charset="0"/>
                          <a:cs typeface="Times New Roman" panose="02020603050405020304" pitchFamily="18" charset="0"/>
                        </a:rPr>
                        <a:t>designs</a:t>
                      </a:r>
                    </a:p>
                    <a:p>
                      <a:pPr marL="0" marR="0">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(completeness/</a:t>
                      </a:r>
                      <a:r>
                        <a:rPr lang="en-US" sz="1400" baseline="0" dirty="0">
                          <a:effectLst/>
                          <a:latin typeface="+mn-lt"/>
                          <a:ea typeface="Calibri" panose="020F0502020204030204" pitchFamily="34" charset="0"/>
                          <a:cs typeface="Times New Roman" panose="02020603050405020304" pitchFamily="18" charset="0"/>
                        </a:rPr>
                        <a:t> accuracy) </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Connections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Topology – 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50%/80%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90%/90%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Calibri" panose="020F0502020204030204" pitchFamily="34" charset="0"/>
                          <a:cs typeface="Times New Roman" panose="02020603050405020304" pitchFamily="18" charset="0"/>
                        </a:rPr>
                        <a:t>100%/95%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78495875"/>
                  </a:ext>
                </a:extLst>
              </a:tr>
              <a:tr h="493006">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Interface Components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Propulsion Chain – 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40%/80%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70%/90%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Calibri" panose="020F0502020204030204" pitchFamily="34" charset="0"/>
                          <a:cs typeface="Times New Roman" panose="02020603050405020304" pitchFamily="18" charset="0"/>
                        </a:rPr>
                        <a:t>90%/95%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93324333"/>
                  </a:ext>
                </a:extLst>
              </a:tr>
              <a:tr h="1140142">
                <a:tc vMerge="1">
                  <a:txBody>
                    <a:bodyPr/>
                    <a:lstStyle/>
                    <a:p>
                      <a:endParaRPr lang="en-US"/>
                    </a:p>
                  </a:txBody>
                  <a:tcPr>
                    <a:lnT w="12700" cap="flat" cmpd="sng" algn="ctr">
                      <a:solidFill>
                        <a:srgbClr val="000000"/>
                      </a:solidFill>
                      <a:prstDash val="solid"/>
                      <a:round/>
                      <a:headEnd type="none" w="med" len="med"/>
                      <a:tailEnd type="none" w="med" len="med"/>
                    </a:lnT>
                  </a:tcPr>
                </a:tc>
                <a:tc vMerge="1">
                  <a:txBody>
                    <a:bodyPr/>
                    <a:lstStyle/>
                    <a:p>
                      <a:endParaRPr lang="en-US"/>
                    </a:p>
                  </a:txBody>
                  <a:tcPr>
                    <a:lnT w="12700" cap="flat" cmpd="sng" algn="ctr">
                      <a:solidFill>
                        <a:srgbClr val="000000"/>
                      </a:solidFill>
                      <a:prstDash val="solid"/>
                      <a:round/>
                      <a:headEnd type="none" w="med" len="med"/>
                      <a:tailEnd type="none" w="med" len="med"/>
                    </a:lnT>
                  </a:tcPr>
                </a:tc>
                <a:tc>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Functional Components</a:t>
                      </a:r>
                    </a:p>
                  </a:txBody>
                  <a:tcPr marL="68580" marR="68580"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Pressure Vessel – 100%</a:t>
                      </a:r>
                    </a:p>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Faring – 80% (identify parameter space manually)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20%/80%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50%/90%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Calibri" panose="020F0502020204030204" pitchFamily="34" charset="0"/>
                          <a:cs typeface="Times New Roman" panose="02020603050405020304" pitchFamily="18" charset="0"/>
                        </a:rPr>
                        <a:t>80%/95%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2590412"/>
                  </a:ext>
                </a:extLst>
              </a:tr>
              <a:tr h="739510">
                <a:tc rowSpan="2">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TA1.3:</a:t>
                      </a:r>
                    </a:p>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Design Space Exploration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Domains jointly explored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Multiple – Control, Energy, Structural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Multiple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Multiple</a:t>
                      </a:r>
                      <a:r>
                        <a:rPr lang="en-US" sz="1600" baseline="0" dirty="0">
                          <a:effectLst/>
                          <a:latin typeface="+mn-lt"/>
                          <a:ea typeface="Calibri" panose="020F0502020204030204" pitchFamily="34" charset="0"/>
                          <a:cs typeface="Times New Roman" panose="02020603050405020304" pitchFamily="18" charset="0"/>
                        </a:rPr>
                        <a:t> (3)</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Multiple (4)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461476145"/>
                  </a:ext>
                </a:extLst>
              </a:tr>
              <a:tr h="623894">
                <a:tc vMerge="1">
                  <a:txBody>
                    <a:bodyPr/>
                    <a:lstStyle/>
                    <a:p>
                      <a:endParaRPr lang="en-US"/>
                    </a:p>
                  </a:txBody>
                  <a:tcPr/>
                </a:tc>
                <a:tc gridSpan="2">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Designs explored</a:t>
                      </a:r>
                    </a:p>
                    <a:p>
                      <a:pPr marL="0" marR="0">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(combinatorial + parametric)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Millions of Design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1,000’s (Automated)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100,000’s (Automated)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1,000,000’s (Automated)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05315462"/>
                  </a:ext>
                </a:extLst>
              </a:tr>
            </a:tbl>
          </a:graphicData>
        </a:graphic>
      </p:graphicFrame>
      <p:sp>
        <p:nvSpPr>
          <p:cNvPr id="2" name="TextBox 1">
            <a:extLst>
              <a:ext uri="{FF2B5EF4-FFF2-40B4-BE49-F238E27FC236}">
                <a16:creationId xmlns:a16="http://schemas.microsoft.com/office/drawing/2014/main" id="{10A1DEA4-4CC8-7FED-81B7-DA2FAB1355ED}"/>
              </a:ext>
            </a:extLst>
          </p:cNvPr>
          <p:cNvSpPr txBox="1"/>
          <p:nvPr/>
        </p:nvSpPr>
        <p:spPr>
          <a:xfrm>
            <a:off x="2816651" y="-88900"/>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729995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A942D9-AC28-E44B-9391-81F4EE980078}"/>
              </a:ext>
            </a:extLst>
          </p:cNvPr>
          <p:cNvSpPr>
            <a:spLocks noGrp="1"/>
          </p:cNvSpPr>
          <p:nvPr>
            <p:ph type="sldNum" sz="quarter" idx="11"/>
          </p:nvPr>
        </p:nvSpPr>
        <p:spPr/>
        <p:txBody>
          <a:bodyPr/>
          <a:lstStyle/>
          <a:p>
            <a:pPr>
              <a:defRPr/>
            </a:pPr>
            <a:fld id="{231CC523-8BC6-4921-807A-66BD262F34AB}" type="slidenum">
              <a:rPr lang="en-US" smtClean="0"/>
              <a:pPr>
                <a:defRPr/>
              </a:pPr>
              <a:t>51</a:t>
            </a:fld>
            <a:endParaRPr lang="en-US"/>
          </a:p>
        </p:txBody>
      </p:sp>
      <p:sp>
        <p:nvSpPr>
          <p:cNvPr id="8" name="Title 7">
            <a:extLst>
              <a:ext uri="{FF2B5EF4-FFF2-40B4-BE49-F238E27FC236}">
                <a16:creationId xmlns:a16="http://schemas.microsoft.com/office/drawing/2014/main" id="{2944D3E4-9456-3F40-8645-B23EC772E555}"/>
              </a:ext>
            </a:extLst>
          </p:cNvPr>
          <p:cNvSpPr>
            <a:spLocks noGrp="1"/>
          </p:cNvSpPr>
          <p:nvPr>
            <p:ph type="ctrTitle"/>
          </p:nvPr>
        </p:nvSpPr>
        <p:spPr>
          <a:xfrm>
            <a:off x="605976" y="121309"/>
            <a:ext cx="9525000" cy="612648"/>
          </a:xfrm>
        </p:spPr>
        <p:txBody>
          <a:bodyPr/>
          <a:lstStyle/>
          <a:p>
            <a:r>
              <a:rPr lang="en-US" dirty="0">
                <a:latin typeface="Tahoma"/>
                <a:ea typeface="Tahoma"/>
                <a:cs typeface="Tahoma"/>
              </a:rPr>
              <a:t>TA2 Interaction: SRI TA2 Team (Worked together on UAV and UUV)</a:t>
            </a:r>
          </a:p>
        </p:txBody>
      </p:sp>
      <p:pic>
        <p:nvPicPr>
          <p:cNvPr id="7" name="Picture 6">
            <a:extLst>
              <a:ext uri="{FF2B5EF4-FFF2-40B4-BE49-F238E27FC236}">
                <a16:creationId xmlns:a16="http://schemas.microsoft.com/office/drawing/2014/main" id="{B5FC91DD-5F33-10DE-4831-2EA814CF6282}"/>
              </a:ext>
            </a:extLst>
          </p:cNvPr>
          <p:cNvPicPr>
            <a:picLocks noChangeAspect="1"/>
          </p:cNvPicPr>
          <p:nvPr/>
        </p:nvPicPr>
        <p:blipFill rotWithShape="1">
          <a:blip r:embed="rId2"/>
          <a:srcRect r="20466"/>
          <a:stretch/>
        </p:blipFill>
        <p:spPr>
          <a:xfrm>
            <a:off x="185481" y="1342452"/>
            <a:ext cx="6773264" cy="4790335"/>
          </a:xfrm>
          <a:prstGeom prst="rect">
            <a:avLst/>
          </a:prstGeom>
        </p:spPr>
      </p:pic>
      <p:pic>
        <p:nvPicPr>
          <p:cNvPr id="9" name="Picture 8">
            <a:extLst>
              <a:ext uri="{FF2B5EF4-FFF2-40B4-BE49-F238E27FC236}">
                <a16:creationId xmlns:a16="http://schemas.microsoft.com/office/drawing/2014/main" id="{B00BDA28-930C-2022-7503-0CE280650C25}"/>
              </a:ext>
            </a:extLst>
          </p:cNvPr>
          <p:cNvPicPr>
            <a:picLocks noChangeAspect="1"/>
          </p:cNvPicPr>
          <p:nvPr/>
        </p:nvPicPr>
        <p:blipFill>
          <a:blip r:embed="rId3"/>
          <a:stretch>
            <a:fillRect/>
          </a:stretch>
        </p:blipFill>
        <p:spPr>
          <a:xfrm>
            <a:off x="7073408" y="3834486"/>
            <a:ext cx="4648345" cy="2614694"/>
          </a:xfrm>
          <a:prstGeom prst="rect">
            <a:avLst/>
          </a:prstGeom>
        </p:spPr>
      </p:pic>
      <p:pic>
        <p:nvPicPr>
          <p:cNvPr id="10" name="Picture 9">
            <a:extLst>
              <a:ext uri="{FF2B5EF4-FFF2-40B4-BE49-F238E27FC236}">
                <a16:creationId xmlns:a16="http://schemas.microsoft.com/office/drawing/2014/main" id="{8D74B0C6-2225-D102-7C90-D779C251CF58}"/>
              </a:ext>
            </a:extLst>
          </p:cNvPr>
          <p:cNvPicPr>
            <a:picLocks noChangeAspect="1"/>
          </p:cNvPicPr>
          <p:nvPr/>
        </p:nvPicPr>
        <p:blipFill>
          <a:blip r:embed="rId4"/>
          <a:stretch>
            <a:fillRect/>
          </a:stretch>
        </p:blipFill>
        <p:spPr>
          <a:xfrm>
            <a:off x="6975924" y="922039"/>
            <a:ext cx="4843315" cy="2724365"/>
          </a:xfrm>
          <a:prstGeom prst="rect">
            <a:avLst/>
          </a:prstGeom>
        </p:spPr>
      </p:pic>
      <p:sp>
        <p:nvSpPr>
          <p:cNvPr id="2" name="TextBox 1">
            <a:extLst>
              <a:ext uri="{FF2B5EF4-FFF2-40B4-BE49-F238E27FC236}">
                <a16:creationId xmlns:a16="http://schemas.microsoft.com/office/drawing/2014/main" id="{F74AF273-5C85-E35D-AD6E-CA1A1F936126}"/>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436375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A942D9-AC28-E44B-9391-81F4EE980078}"/>
              </a:ext>
            </a:extLst>
          </p:cNvPr>
          <p:cNvSpPr>
            <a:spLocks noGrp="1"/>
          </p:cNvSpPr>
          <p:nvPr>
            <p:ph type="sldNum" sz="quarter" idx="11"/>
          </p:nvPr>
        </p:nvSpPr>
        <p:spPr/>
        <p:txBody>
          <a:bodyPr/>
          <a:lstStyle/>
          <a:p>
            <a:pPr>
              <a:defRPr/>
            </a:pPr>
            <a:fld id="{231CC523-8BC6-4921-807A-66BD262F34AB}" type="slidenum">
              <a:rPr lang="en-US" smtClean="0"/>
              <a:pPr>
                <a:defRPr/>
              </a:pPr>
              <a:t>52</a:t>
            </a:fld>
            <a:endParaRPr lang="en-US"/>
          </a:p>
        </p:txBody>
      </p:sp>
      <p:sp>
        <p:nvSpPr>
          <p:cNvPr id="8" name="Title 7">
            <a:extLst>
              <a:ext uri="{FF2B5EF4-FFF2-40B4-BE49-F238E27FC236}">
                <a16:creationId xmlns:a16="http://schemas.microsoft.com/office/drawing/2014/main" id="{2944D3E4-9456-3F40-8645-B23EC772E555}"/>
              </a:ext>
            </a:extLst>
          </p:cNvPr>
          <p:cNvSpPr>
            <a:spLocks noGrp="1"/>
          </p:cNvSpPr>
          <p:nvPr>
            <p:ph type="ctrTitle"/>
          </p:nvPr>
        </p:nvSpPr>
        <p:spPr>
          <a:xfrm>
            <a:off x="605976" y="121309"/>
            <a:ext cx="9525000" cy="612648"/>
          </a:xfrm>
        </p:spPr>
        <p:txBody>
          <a:bodyPr/>
          <a:lstStyle/>
          <a:p>
            <a:r>
              <a:rPr lang="en-US" dirty="0">
                <a:latin typeface="Tahoma"/>
                <a:ea typeface="Tahoma"/>
                <a:cs typeface="Tahoma"/>
              </a:rPr>
              <a:t>TA2 Interaction: CRA JARVIS (UAV)</a:t>
            </a:r>
          </a:p>
        </p:txBody>
      </p:sp>
      <p:pic>
        <p:nvPicPr>
          <p:cNvPr id="4" name="Picture 3">
            <a:extLst>
              <a:ext uri="{FF2B5EF4-FFF2-40B4-BE49-F238E27FC236}">
                <a16:creationId xmlns:a16="http://schemas.microsoft.com/office/drawing/2014/main" id="{099B5BF5-06E0-222C-9EE7-FA3C8B3F0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99" y="926460"/>
            <a:ext cx="10598601" cy="5357412"/>
          </a:xfrm>
          <a:prstGeom prst="rect">
            <a:avLst/>
          </a:prstGeom>
        </p:spPr>
      </p:pic>
      <p:sp>
        <p:nvSpPr>
          <p:cNvPr id="2" name="TextBox 1">
            <a:extLst>
              <a:ext uri="{FF2B5EF4-FFF2-40B4-BE49-F238E27FC236}">
                <a16:creationId xmlns:a16="http://schemas.microsoft.com/office/drawing/2014/main" id="{E07D84FF-F5FD-57B3-E691-996F0BFA6830}"/>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953707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A9E366-18A6-195A-C139-27FE2088A366}"/>
              </a:ext>
            </a:extLst>
          </p:cNvPr>
          <p:cNvSpPr>
            <a:spLocks noGrp="1"/>
          </p:cNvSpPr>
          <p:nvPr>
            <p:ph type="ftr" sz="quarter" idx="10"/>
          </p:nvPr>
        </p:nvSpPr>
        <p:spPr/>
        <p:txBody>
          <a:bodyPr/>
          <a:lstStyle/>
          <a:p>
            <a:pPr>
              <a:defRPr/>
            </a:pPr>
            <a:r>
              <a:rPr lang="en-US"/>
              <a:t>Distribution Statement</a:t>
            </a:r>
          </a:p>
        </p:txBody>
      </p:sp>
      <p:sp>
        <p:nvSpPr>
          <p:cNvPr id="3" name="Slide Number Placeholder 2">
            <a:extLst>
              <a:ext uri="{FF2B5EF4-FFF2-40B4-BE49-F238E27FC236}">
                <a16:creationId xmlns:a16="http://schemas.microsoft.com/office/drawing/2014/main" id="{0A0FF952-8774-655C-9FD5-D45EA53DD868}"/>
              </a:ext>
            </a:extLst>
          </p:cNvPr>
          <p:cNvSpPr>
            <a:spLocks noGrp="1"/>
          </p:cNvSpPr>
          <p:nvPr>
            <p:ph type="sldNum" sz="quarter" idx="11"/>
          </p:nvPr>
        </p:nvSpPr>
        <p:spPr/>
        <p:txBody>
          <a:bodyPr/>
          <a:lstStyle/>
          <a:p>
            <a:pPr>
              <a:defRPr/>
            </a:pPr>
            <a:fld id="{231CC523-8BC6-4921-807A-66BD262F34AB}" type="slidenum">
              <a:rPr lang="en-US" smtClean="0"/>
              <a:pPr>
                <a:defRPr/>
              </a:pPr>
              <a:t>53</a:t>
            </a:fld>
            <a:endParaRPr lang="en-US"/>
          </a:p>
        </p:txBody>
      </p:sp>
      <p:sp>
        <p:nvSpPr>
          <p:cNvPr id="8" name="Title 7">
            <a:extLst>
              <a:ext uri="{FF2B5EF4-FFF2-40B4-BE49-F238E27FC236}">
                <a16:creationId xmlns:a16="http://schemas.microsoft.com/office/drawing/2014/main" id="{282E360D-54D2-D9DB-07EF-95DFFBE21430}"/>
              </a:ext>
            </a:extLst>
          </p:cNvPr>
          <p:cNvSpPr>
            <a:spLocks noGrp="1"/>
          </p:cNvSpPr>
          <p:nvPr>
            <p:ph type="ctrTitle"/>
          </p:nvPr>
        </p:nvSpPr>
        <p:spPr>
          <a:xfrm>
            <a:off x="605976" y="121003"/>
            <a:ext cx="9525000" cy="612648"/>
          </a:xfrm>
        </p:spPr>
        <p:txBody>
          <a:bodyPr/>
          <a:lstStyle/>
          <a:p>
            <a:r>
              <a:rPr lang="en-US" dirty="0" err="1"/>
              <a:t>TrinityAI</a:t>
            </a:r>
            <a:r>
              <a:rPr lang="en-US" dirty="0"/>
              <a:t> Designs vs DALL-E-2</a:t>
            </a:r>
          </a:p>
        </p:txBody>
      </p:sp>
      <p:pic>
        <p:nvPicPr>
          <p:cNvPr id="10" name="Picture 9">
            <a:extLst>
              <a:ext uri="{FF2B5EF4-FFF2-40B4-BE49-F238E27FC236}">
                <a16:creationId xmlns:a16="http://schemas.microsoft.com/office/drawing/2014/main" id="{565868DB-8B33-E903-C701-3D22F9C28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516560"/>
            <a:ext cx="5958113" cy="1484644"/>
          </a:xfrm>
          <a:prstGeom prst="rect">
            <a:avLst/>
          </a:prstGeom>
        </p:spPr>
      </p:pic>
      <p:pic>
        <p:nvPicPr>
          <p:cNvPr id="12" name="Picture 11">
            <a:extLst>
              <a:ext uri="{FF2B5EF4-FFF2-40B4-BE49-F238E27FC236}">
                <a16:creationId xmlns:a16="http://schemas.microsoft.com/office/drawing/2014/main" id="{D1D4E568-2641-566A-5D67-F6FF29DCA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8" y="4516560"/>
            <a:ext cx="5958113" cy="1455116"/>
          </a:xfrm>
          <a:prstGeom prst="rect">
            <a:avLst/>
          </a:prstGeom>
        </p:spPr>
      </p:pic>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A3D780DC-8DFE-B21E-5D0E-4E9920348FB6}"/>
                  </a:ext>
                </a:extLst>
              </p:cNvPr>
              <p:cNvGraphicFramePr>
                <a:graphicFrameLocks noChangeAspect="1"/>
              </p:cNvGraphicFramePr>
              <p:nvPr/>
            </p:nvGraphicFramePr>
            <p:xfrm>
              <a:off x="3069176" y="1947508"/>
              <a:ext cx="1928827" cy="1983740"/>
            </p:xfrm>
            <a:graphic>
              <a:graphicData uri="http://schemas.microsoft.com/office/drawing/2017/model3d">
                <am3d:model3d r:embed="rId4">
                  <am3d:spPr>
                    <a:xfrm>
                      <a:off x="0" y="0"/>
                      <a:ext cx="1928827" cy="1983740"/>
                    </a:xfrm>
                    <a:prstGeom prst="rect">
                      <a:avLst/>
                    </a:prstGeom>
                  </am3d:spPr>
                  <am3d:camera>
                    <am3d:pos x="0" y="0" z="66709108"/>
                    <am3d:up dx="0" dy="36000000" dz="0"/>
                    <am3d:lookAt x="0" y="0" z="0"/>
                    <am3d:perspective fov="2700000"/>
                  </am3d:camera>
                  <am3d:trans>
                    <am3d:meterPerModelUnit n="554" d="1000000"/>
                    <am3d:preTrans dx="-722679" dy="6723431" dz="0"/>
                    <am3d:scale>
                      <am3d:sx n="1000000" d="1000000"/>
                      <am3d:sy n="1000000" d="1000000"/>
                      <am3d:sz n="1000000" d="1000000"/>
                    </am3d:scale>
                    <am3d:rot ax="-8765307" ay="-130373" az="-87837"/>
                    <am3d:postTrans dx="0" dy="0" dz="0"/>
                  </am3d:trans>
                  <am3d:raster rName="Office3DRenderer" rVer="16.0.8326">
                    <am3d:blip r:embed="rId5"/>
                  </am3d:raster>
                  <am3d:objViewport viewportSz="2930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A3D780DC-8DFE-B21E-5D0E-4E9920348FB6}"/>
                  </a:ext>
                </a:extLst>
              </p:cNvPr>
              <p:cNvPicPr>
                <a:picLocks noGrp="1" noRot="1" noChangeAspect="1" noMove="1" noResize="1" noEditPoints="1" noAdjustHandles="1" noChangeArrowheads="1" noChangeShapeType="1" noCrop="1"/>
              </p:cNvPicPr>
              <p:nvPr/>
            </p:nvPicPr>
            <p:blipFill>
              <a:blip r:embed="rId5"/>
              <a:stretch>
                <a:fillRect/>
              </a:stretch>
            </p:blipFill>
            <p:spPr>
              <a:xfrm>
                <a:off x="3069176" y="1947508"/>
                <a:ext cx="1928827" cy="19837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FBE5F25B-6227-3F0E-BC64-166C1868F020}"/>
                  </a:ext>
                </a:extLst>
              </p:cNvPr>
              <p:cNvGraphicFramePr>
                <a:graphicFrameLocks noChangeAspect="1"/>
              </p:cNvGraphicFramePr>
              <p:nvPr/>
            </p:nvGraphicFramePr>
            <p:xfrm>
              <a:off x="3876789" y="930586"/>
              <a:ext cx="2984594" cy="2201464"/>
            </p:xfrm>
            <a:graphic>
              <a:graphicData uri="http://schemas.microsoft.com/office/drawing/2017/model3d">
                <am3d:model3d r:embed="rId6">
                  <am3d:spPr>
                    <a:xfrm>
                      <a:off x="0" y="0"/>
                      <a:ext cx="2984594" cy="2201464"/>
                    </a:xfrm>
                    <a:prstGeom prst="rect">
                      <a:avLst/>
                    </a:prstGeom>
                  </am3d:spPr>
                  <am3d:camera>
                    <am3d:pos x="0" y="0" z="74309412"/>
                    <am3d:up dx="0" dy="36000000" dz="0"/>
                    <am3d:lookAt x="0" y="0" z="0"/>
                    <am3d:perspective fov="2700000"/>
                  </am3d:camera>
                  <am3d:trans>
                    <am3d:meterPerModelUnit n="677" d="1000000"/>
                    <am3d:preTrans dx="3402671" dy="1192094" dz="0"/>
                    <am3d:scale>
                      <am3d:sx n="1000000" d="1000000"/>
                      <am3d:sy n="1000000" d="1000000"/>
                      <am3d:sz n="1000000" d="1000000"/>
                    </am3d:scale>
                    <am3d:rot ax="-9499308" ay="-233655" az="-92792"/>
                    <am3d:postTrans dx="0" dy="0" dz="0"/>
                  </am3d:trans>
                  <am3d:raster rName="Office3DRenderer" rVer="16.0.8326">
                    <am3d:blip r:embed="rId7"/>
                  </am3d:raster>
                  <am3d:objViewport viewportSz="37155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FBE5F25B-6227-3F0E-BC64-166C1868F020}"/>
                  </a:ext>
                </a:extLst>
              </p:cNvPr>
              <p:cNvPicPr>
                <a:picLocks noGrp="1" noRot="1" noChangeAspect="1" noMove="1" noResize="1" noEditPoints="1" noAdjustHandles="1" noChangeArrowheads="1" noChangeShapeType="1" noCrop="1"/>
              </p:cNvPicPr>
              <p:nvPr/>
            </p:nvPicPr>
            <p:blipFill>
              <a:blip r:embed="rId7"/>
              <a:stretch>
                <a:fillRect/>
              </a:stretch>
            </p:blipFill>
            <p:spPr>
              <a:xfrm>
                <a:off x="3876789" y="930586"/>
                <a:ext cx="2984594" cy="220146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98DA84F7-5574-79DF-D6FF-F3B0FD063DE5}"/>
                  </a:ext>
                </a:extLst>
              </p:cNvPr>
              <p:cNvGraphicFramePr>
                <a:graphicFrameLocks noChangeAspect="1"/>
              </p:cNvGraphicFramePr>
              <p:nvPr/>
            </p:nvGraphicFramePr>
            <p:xfrm>
              <a:off x="6077851" y="1299459"/>
              <a:ext cx="2603668" cy="1110525"/>
            </p:xfrm>
            <a:graphic>
              <a:graphicData uri="http://schemas.microsoft.com/office/drawing/2017/model3d">
                <am3d:model3d r:embed="rId8">
                  <am3d:spPr>
                    <a:xfrm>
                      <a:off x="0" y="0"/>
                      <a:ext cx="2603668" cy="1110525"/>
                    </a:xfrm>
                    <a:prstGeom prst="rect">
                      <a:avLst/>
                    </a:prstGeom>
                  </am3d:spPr>
                  <am3d:camera>
                    <am3d:pos x="0" y="0" z="52853426"/>
                    <am3d:up dx="0" dy="36000000" dz="0"/>
                    <am3d:lookAt x="0" y="0" z="0"/>
                    <am3d:perspective fov="2700000"/>
                  </am3d:camera>
                  <am3d:trans>
                    <am3d:meterPerModelUnit n="410" d="1000000"/>
                    <am3d:preTrans dx="1229736" dy="1517684" dz="130867"/>
                    <am3d:scale>
                      <am3d:sx n="1000000" d="1000000"/>
                      <am3d:sy n="1000000" d="1000000"/>
                      <am3d:sz n="1000000" d="1000000"/>
                    </am3d:scale>
                    <am3d:rot ax="-10006952" ay="1195586" az="274555"/>
                    <am3d:postTrans dx="0" dy="0" dz="0"/>
                  </am3d:trans>
                  <am3d:raster rName="Office3DRenderer" rVer="16.0.8326">
                    <am3d:blip r:embed="rId9"/>
                  </am3d:raster>
                  <am3d:objViewport viewportSz="39848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98DA84F7-5574-79DF-D6FF-F3B0FD063DE5}"/>
                  </a:ext>
                </a:extLst>
              </p:cNvPr>
              <p:cNvPicPr>
                <a:picLocks noGrp="1" noRot="1" noChangeAspect="1" noMove="1" noResize="1" noEditPoints="1" noAdjustHandles="1" noChangeArrowheads="1" noChangeShapeType="1" noCrop="1"/>
              </p:cNvPicPr>
              <p:nvPr/>
            </p:nvPicPr>
            <p:blipFill>
              <a:blip r:embed="rId9"/>
              <a:stretch>
                <a:fillRect/>
              </a:stretch>
            </p:blipFill>
            <p:spPr>
              <a:xfrm>
                <a:off x="6077851" y="1299459"/>
                <a:ext cx="2603668" cy="111052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98C942FA-4E07-8B0B-C9D8-A6E8F08EE184}"/>
                  </a:ext>
                </a:extLst>
              </p:cNvPr>
              <p:cNvGraphicFramePr>
                <a:graphicFrameLocks noChangeAspect="1"/>
              </p:cNvGraphicFramePr>
              <p:nvPr/>
            </p:nvGraphicFramePr>
            <p:xfrm>
              <a:off x="7758374" y="2476171"/>
              <a:ext cx="3553818" cy="1222514"/>
            </p:xfrm>
            <a:graphic>
              <a:graphicData uri="http://schemas.microsoft.com/office/drawing/2017/model3d">
                <am3d:model3d r:embed="rId10">
                  <am3d:spPr>
                    <a:xfrm>
                      <a:off x="0" y="0"/>
                      <a:ext cx="3553818" cy="1222514"/>
                    </a:xfrm>
                    <a:prstGeom prst="rect">
                      <a:avLst/>
                    </a:prstGeom>
                  </am3d:spPr>
                  <am3d:camera>
                    <am3d:pos x="0" y="0" z="63854101"/>
                    <am3d:up dx="0" dy="36000000" dz="0"/>
                    <am3d:lookAt x="0" y="0" z="0"/>
                    <am3d:perspective fov="2700000"/>
                  </am3d:camera>
                  <am3d:trans>
                    <am3d:meterPerModelUnit n="628" d="1000000"/>
                    <am3d:preTrans dx="-5221229" dy="249434" dz="0"/>
                    <am3d:scale>
                      <am3d:sx n="1000000" d="1000000"/>
                      <am3d:sy n="1000000" d="1000000"/>
                      <am3d:sz n="1000000" d="1000000"/>
                    </am3d:scale>
                    <am3d:rot ax="-8722352" ay="3433506" az="1808443"/>
                    <am3d:postTrans dx="0" dy="0" dz="0"/>
                  </am3d:trans>
                  <am3d:raster rName="Office3DRenderer" rVer="16.0.8326">
                    <am3d:blip r:embed="rId11"/>
                  </am3d:raster>
                  <am3d:objViewport viewportSz="39518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98C942FA-4E07-8B0B-C9D8-A6E8F08EE184}"/>
                  </a:ext>
                </a:extLst>
              </p:cNvPr>
              <p:cNvPicPr>
                <a:picLocks noGrp="1" noRot="1" noChangeAspect="1" noMove="1" noResize="1" noEditPoints="1" noAdjustHandles="1" noChangeArrowheads="1" noChangeShapeType="1" noCrop="1"/>
              </p:cNvPicPr>
              <p:nvPr/>
            </p:nvPicPr>
            <p:blipFill>
              <a:blip r:embed="rId11"/>
              <a:stretch>
                <a:fillRect/>
              </a:stretch>
            </p:blipFill>
            <p:spPr>
              <a:xfrm>
                <a:off x="7758374" y="2476171"/>
                <a:ext cx="3553818" cy="12225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66FF463A-4F55-E184-A996-D78C35E2EAE4}"/>
                  </a:ext>
                </a:extLst>
              </p:cNvPr>
              <p:cNvGraphicFramePr>
                <a:graphicFrameLocks noChangeAspect="1"/>
              </p:cNvGraphicFramePr>
              <p:nvPr/>
            </p:nvGraphicFramePr>
            <p:xfrm>
              <a:off x="1170939" y="985871"/>
              <a:ext cx="2862651" cy="1664332"/>
            </p:xfrm>
            <a:graphic>
              <a:graphicData uri="http://schemas.microsoft.com/office/drawing/2017/model3d">
                <am3d:model3d r:embed="rId12">
                  <am3d:spPr>
                    <a:xfrm>
                      <a:off x="0" y="0"/>
                      <a:ext cx="2862651" cy="1664332"/>
                    </a:xfrm>
                    <a:prstGeom prst="rect">
                      <a:avLst/>
                    </a:prstGeom>
                  </am3d:spPr>
                  <am3d:camera>
                    <am3d:pos x="0" y="0" z="63866435"/>
                    <am3d:up dx="0" dy="36000000" dz="0"/>
                    <am3d:lookAt x="0" y="0" z="0"/>
                    <am3d:perspective fov="2700000"/>
                  </am3d:camera>
                  <am3d:trans>
                    <am3d:meterPerModelUnit n="682" d="1000000"/>
                    <am3d:preTrans dx="0" dy="-526071" dz="0"/>
                    <am3d:scale>
                      <am3d:sx n="1000000" d="1000000"/>
                      <am3d:sy n="1000000" d="1000000"/>
                      <am3d:sz n="1000000" d="1000000"/>
                    </am3d:scale>
                    <am3d:rot ax="-9675271" ay="-238088" az="-80721"/>
                    <am3d:postTrans dx="0" dy="0" dz="0"/>
                  </am3d:trans>
                  <am3d:raster rName="Office3DRenderer" rVer="16.0.8326">
                    <am3d:blip r:embed="rId13"/>
                  </am3d:raster>
                  <am3d:objViewport viewportSz="4060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66FF463A-4F55-E184-A996-D78C35E2EAE4}"/>
                  </a:ext>
                </a:extLst>
              </p:cNvPr>
              <p:cNvPicPr>
                <a:picLocks noGrp="1" noRot="1" noChangeAspect="1" noMove="1" noResize="1" noEditPoints="1" noAdjustHandles="1" noChangeArrowheads="1" noChangeShapeType="1" noCrop="1"/>
              </p:cNvPicPr>
              <p:nvPr/>
            </p:nvPicPr>
            <p:blipFill>
              <a:blip r:embed="rId13"/>
              <a:stretch>
                <a:fillRect/>
              </a:stretch>
            </p:blipFill>
            <p:spPr>
              <a:xfrm>
                <a:off x="1170939" y="985871"/>
                <a:ext cx="2862651" cy="166433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0BCFDE89-CFED-9FB2-6B46-D67062A72BDB}"/>
                  </a:ext>
                </a:extLst>
              </p:cNvPr>
              <p:cNvGraphicFramePr>
                <a:graphicFrameLocks noChangeAspect="1"/>
              </p:cNvGraphicFramePr>
              <p:nvPr/>
            </p:nvGraphicFramePr>
            <p:xfrm>
              <a:off x="8322873" y="733651"/>
              <a:ext cx="3675762" cy="2304376"/>
            </p:xfrm>
            <a:graphic>
              <a:graphicData uri="http://schemas.microsoft.com/office/drawing/2017/model3d">
                <am3d:model3d r:embed="rId14">
                  <am3d:spPr>
                    <a:xfrm>
                      <a:off x="0" y="0"/>
                      <a:ext cx="3675762" cy="2304376"/>
                    </a:xfrm>
                    <a:prstGeom prst="rect">
                      <a:avLst/>
                    </a:prstGeom>
                  </am3d:spPr>
                  <am3d:camera>
                    <am3d:pos x="0" y="0" z="60914666"/>
                    <am3d:up dx="0" dy="36000000" dz="0"/>
                    <am3d:lookAt x="0" y="0" z="0"/>
                    <am3d:perspective fov="2700000"/>
                  </am3d:camera>
                  <am3d:trans>
                    <am3d:meterPerModelUnit n="591" d="1000000"/>
                    <am3d:preTrans dx="-3558591" dy="-446599" dz="0"/>
                    <am3d:scale>
                      <am3d:sx n="1000000" d="1000000"/>
                      <am3d:sy n="1000000" d="1000000"/>
                      <am3d:sz n="1000000" d="1000000"/>
                    </am3d:scale>
                    <am3d:rot ax="-9298347" ay="199365" az="93009"/>
                    <am3d:postTrans dx="0" dy="0" dz="0"/>
                  </am3d:trans>
                  <am3d:raster rName="Office3DRenderer" rVer="16.0.8326">
                    <am3d:blip r:embed="rId15"/>
                  </am3d:raster>
                  <am3d:objViewport viewportSz="47998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0BCFDE89-CFED-9FB2-6B46-D67062A72BDB}"/>
                  </a:ext>
                </a:extLst>
              </p:cNvPr>
              <p:cNvPicPr>
                <a:picLocks noGrp="1" noRot="1" noChangeAspect="1" noMove="1" noResize="1" noEditPoints="1" noAdjustHandles="1" noChangeArrowheads="1" noChangeShapeType="1" noCrop="1"/>
              </p:cNvPicPr>
              <p:nvPr/>
            </p:nvPicPr>
            <p:blipFill>
              <a:blip r:embed="rId15"/>
              <a:stretch>
                <a:fillRect/>
              </a:stretch>
            </p:blipFill>
            <p:spPr>
              <a:xfrm>
                <a:off x="8322873" y="733651"/>
                <a:ext cx="3675762" cy="23043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79CDB582-429E-73C4-B7CF-60BD48167BE4}"/>
                  </a:ext>
                </a:extLst>
              </p:cNvPr>
              <p:cNvGraphicFramePr>
                <a:graphicFrameLocks noChangeAspect="1"/>
              </p:cNvGraphicFramePr>
              <p:nvPr/>
            </p:nvGraphicFramePr>
            <p:xfrm>
              <a:off x="255699" y="2819731"/>
              <a:ext cx="2724100" cy="996192"/>
            </p:xfrm>
            <a:graphic>
              <a:graphicData uri="http://schemas.microsoft.com/office/drawing/2017/model3d">
                <am3d:model3d r:embed="rId16">
                  <am3d:spPr>
                    <a:xfrm>
                      <a:off x="0" y="0"/>
                      <a:ext cx="2724100" cy="996192"/>
                    </a:xfrm>
                    <a:prstGeom prst="rect">
                      <a:avLst/>
                    </a:prstGeom>
                  </am3d:spPr>
                  <am3d:camera>
                    <am3d:pos x="0" y="0" z="64123261"/>
                    <am3d:up dx="0" dy="36000000" dz="0"/>
                    <am3d:lookAt x="0" y="0" z="0"/>
                    <am3d:perspective fov="2700000"/>
                  </am3d:camera>
                  <am3d:trans>
                    <am3d:meterPerModelUnit n="769" d="1000000"/>
                    <am3d:preTrans dx="0" dy="-565682" dz="0"/>
                    <am3d:scale>
                      <am3d:sx n="1000000" d="1000000"/>
                      <am3d:sy n="1000000" d="1000000"/>
                      <am3d:sz n="1000000" d="1000000"/>
                    </am3d:scale>
                    <am3d:rot ax="-9367208" ay="1393366" az="594131"/>
                    <am3d:postTrans dx="0" dy="0" dz="0"/>
                  </am3d:trans>
                  <am3d:raster rName="Office3DRenderer" rVer="16.0.8326">
                    <am3d:blip r:embed="rId17"/>
                  </am3d:raster>
                  <am3d:objViewport viewportSz="37643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79CDB582-429E-73C4-B7CF-60BD48167BE4}"/>
                  </a:ext>
                </a:extLst>
              </p:cNvPr>
              <p:cNvPicPr>
                <a:picLocks noGrp="1" noRot="1" noChangeAspect="1" noMove="1" noResize="1" noEditPoints="1" noAdjustHandles="1" noChangeArrowheads="1" noChangeShapeType="1" noCrop="1"/>
              </p:cNvPicPr>
              <p:nvPr/>
            </p:nvPicPr>
            <p:blipFill>
              <a:blip r:embed="rId17"/>
              <a:stretch>
                <a:fillRect/>
              </a:stretch>
            </p:blipFill>
            <p:spPr>
              <a:xfrm>
                <a:off x="255699" y="2819731"/>
                <a:ext cx="2724100" cy="996192"/>
              </a:xfrm>
              <a:prstGeom prst="rect">
                <a:avLst/>
              </a:prstGeom>
            </p:spPr>
          </p:pic>
        </mc:Fallback>
      </mc:AlternateContent>
      <p:sp>
        <p:nvSpPr>
          <p:cNvPr id="21" name="TextBox 20">
            <a:extLst>
              <a:ext uri="{FF2B5EF4-FFF2-40B4-BE49-F238E27FC236}">
                <a16:creationId xmlns:a16="http://schemas.microsoft.com/office/drawing/2014/main" id="{B966EBA8-F067-77F9-FEDA-8A0E57F5B6F6}"/>
              </a:ext>
            </a:extLst>
          </p:cNvPr>
          <p:cNvSpPr txBox="1"/>
          <p:nvPr/>
        </p:nvSpPr>
        <p:spPr>
          <a:xfrm>
            <a:off x="193365" y="1094211"/>
            <a:ext cx="6096000" cy="461665"/>
          </a:xfrm>
          <a:prstGeom prst="rect">
            <a:avLst/>
          </a:prstGeom>
          <a:noFill/>
        </p:spPr>
        <p:txBody>
          <a:bodyPr wrap="square">
            <a:spAutoFit/>
          </a:bodyPr>
          <a:lstStyle/>
          <a:p>
            <a:r>
              <a:rPr kumimoji="0" lang="en-US" sz="2400" b="0" i="0" u="none" strike="noStrike" kern="1200" cap="none" spc="0" normalizeH="0" baseline="0" noProof="0" dirty="0" err="1">
                <a:ln>
                  <a:noFill/>
                </a:ln>
                <a:solidFill>
                  <a:prstClr val="black"/>
                </a:solidFill>
                <a:effectLst/>
                <a:uLnTx/>
                <a:uFillTx/>
                <a:latin typeface="Tahoma" pitchFamily="34" charset="0"/>
                <a:ea typeface="Tahoma" pitchFamily="34" charset="0"/>
                <a:cs typeface="Tahoma" pitchFamily="34" charset="0"/>
              </a:rPr>
              <a:t>TrinityAI</a:t>
            </a:r>
            <a:r>
              <a:rPr kumimoji="0" lang="en-US" sz="24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 </a:t>
            </a:r>
            <a:endParaRPr lang="en-US" dirty="0"/>
          </a:p>
        </p:txBody>
      </p:sp>
      <p:sp>
        <p:nvSpPr>
          <p:cNvPr id="25" name="TextBox 24">
            <a:extLst>
              <a:ext uri="{FF2B5EF4-FFF2-40B4-BE49-F238E27FC236}">
                <a16:creationId xmlns:a16="http://schemas.microsoft.com/office/drawing/2014/main" id="{C897F79A-7375-9154-4658-51AE4802764C}"/>
              </a:ext>
            </a:extLst>
          </p:cNvPr>
          <p:cNvSpPr txBox="1"/>
          <p:nvPr/>
        </p:nvSpPr>
        <p:spPr>
          <a:xfrm>
            <a:off x="241185" y="3964564"/>
            <a:ext cx="6096000" cy="461665"/>
          </a:xfrm>
          <a:prstGeom prst="rect">
            <a:avLst/>
          </a:prstGeom>
          <a:noFill/>
        </p:spPr>
        <p:txBody>
          <a:bodyPr wrap="square">
            <a:spAutoFit/>
          </a:bodyPr>
          <a:lstStyle/>
          <a:p>
            <a:r>
              <a:rPr kumimoji="0" lang="en-US" sz="24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DALL-E-2</a:t>
            </a:r>
            <a:endParaRPr lang="en-US" dirty="0"/>
          </a:p>
        </p:txBody>
      </p:sp>
      <p:sp>
        <p:nvSpPr>
          <p:cNvPr id="4" name="TextBox 3">
            <a:extLst>
              <a:ext uri="{FF2B5EF4-FFF2-40B4-BE49-F238E27FC236}">
                <a16:creationId xmlns:a16="http://schemas.microsoft.com/office/drawing/2014/main" id="{127DE550-17FC-F94A-CC4E-F618D3EBE89E}"/>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71023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A942D9-AC28-E44B-9391-81F4EE980078}"/>
              </a:ext>
            </a:extLst>
          </p:cNvPr>
          <p:cNvSpPr>
            <a:spLocks noGrp="1"/>
          </p:cNvSpPr>
          <p:nvPr>
            <p:ph type="sldNum" sz="quarter" idx="11"/>
          </p:nvPr>
        </p:nvSpPr>
        <p:spPr/>
        <p:txBody>
          <a:bodyPr/>
          <a:lstStyle/>
          <a:p>
            <a:pPr>
              <a:defRPr/>
            </a:pPr>
            <a:fld id="{231CC523-8BC6-4921-807A-66BD262F34AB}" type="slidenum">
              <a:rPr lang="en-US" smtClean="0"/>
              <a:pPr>
                <a:defRPr/>
              </a:pPr>
              <a:t>54</a:t>
            </a:fld>
            <a:endParaRPr lang="en-US"/>
          </a:p>
        </p:txBody>
      </p:sp>
      <p:sp>
        <p:nvSpPr>
          <p:cNvPr id="8" name="Title 7">
            <a:extLst>
              <a:ext uri="{FF2B5EF4-FFF2-40B4-BE49-F238E27FC236}">
                <a16:creationId xmlns:a16="http://schemas.microsoft.com/office/drawing/2014/main" id="{2944D3E4-9456-3F40-8645-B23EC772E555}"/>
              </a:ext>
            </a:extLst>
          </p:cNvPr>
          <p:cNvSpPr>
            <a:spLocks noGrp="1"/>
          </p:cNvSpPr>
          <p:nvPr>
            <p:ph type="ctrTitle"/>
          </p:nvPr>
        </p:nvSpPr>
        <p:spPr>
          <a:xfrm>
            <a:off x="605976" y="121309"/>
            <a:ext cx="9525000" cy="612648"/>
          </a:xfrm>
        </p:spPr>
        <p:txBody>
          <a:bodyPr/>
          <a:lstStyle/>
          <a:p>
            <a:r>
              <a:rPr lang="en-US" dirty="0">
                <a:latin typeface="Tahoma"/>
                <a:ea typeface="Tahoma"/>
                <a:cs typeface="Tahoma"/>
              </a:rPr>
              <a:t>Publications (available at </a:t>
            </a:r>
            <a:r>
              <a:rPr lang="en-US" dirty="0">
                <a:latin typeface="Tahoma"/>
                <a:ea typeface="Tahoma"/>
                <a:cs typeface="Tahoma"/>
                <a:hlinkClick r:id="rId2"/>
              </a:rPr>
              <a:t>https://nusci.csl.sri.com/publication/</a:t>
            </a:r>
            <a:r>
              <a:rPr lang="en-US" dirty="0">
                <a:latin typeface="Tahoma"/>
                <a:ea typeface="Tahoma"/>
                <a:cs typeface="Tahoma"/>
              </a:rPr>
              <a:t> )</a:t>
            </a:r>
          </a:p>
        </p:txBody>
      </p:sp>
      <p:sp>
        <p:nvSpPr>
          <p:cNvPr id="4" name="TextBox 3">
            <a:extLst>
              <a:ext uri="{FF2B5EF4-FFF2-40B4-BE49-F238E27FC236}">
                <a16:creationId xmlns:a16="http://schemas.microsoft.com/office/drawing/2014/main" id="{82E1EE17-3DAF-48E4-8B7F-5F50F31F63B0}"/>
              </a:ext>
            </a:extLst>
          </p:cNvPr>
          <p:cNvSpPr txBox="1"/>
          <p:nvPr/>
        </p:nvSpPr>
        <p:spPr>
          <a:xfrm>
            <a:off x="430970" y="874454"/>
            <a:ext cx="11388270"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latin typeface="Calibri"/>
                <a:cs typeface="Calibri"/>
              </a:rPr>
              <a:t>Key Research Publications</a:t>
            </a:r>
            <a:endParaRPr lang="en-US" dirty="0"/>
          </a:p>
          <a:p>
            <a:pPr marL="342900" indent="-342900">
              <a:buAutoNum type="arabicPeriod"/>
            </a:pPr>
            <a:r>
              <a:rPr lang="en-US" dirty="0">
                <a:latin typeface="Calibri" panose="020F0502020204030204" pitchFamily="34" charset="0"/>
                <a:cs typeface="Calibri" panose="020F0502020204030204" pitchFamily="34" charset="0"/>
              </a:rPr>
              <a:t>Edmond Cunningham, Adam Cobb, Susmit Jha. </a:t>
            </a:r>
            <a:r>
              <a:rPr lang="en-US" b="1" dirty="0">
                <a:latin typeface="Calibri" panose="020F0502020204030204" pitchFamily="34" charset="0"/>
                <a:cs typeface="Calibri" panose="020F0502020204030204" pitchFamily="34" charset="0"/>
              </a:rPr>
              <a:t>Principal Manifold Flows. </a:t>
            </a:r>
            <a:r>
              <a:rPr lang="en-US" dirty="0">
                <a:solidFill>
                  <a:srgbClr val="3333FF"/>
                </a:solidFill>
                <a:latin typeface="Calibri" panose="020F0502020204030204" pitchFamily="34" charset="0"/>
                <a:cs typeface="Calibri" panose="020F0502020204030204" pitchFamily="34" charset="0"/>
              </a:rPr>
              <a:t>39th International Conference on Machine Learning (ICML), 2022</a:t>
            </a:r>
            <a:r>
              <a:rPr lang="en-US" dirty="0">
                <a:latin typeface="Calibri" panose="020F0502020204030204" pitchFamily="34" charset="0"/>
                <a:cs typeface="Calibri" panose="020F0502020204030204" pitchFamily="34" charset="0"/>
              </a:rPr>
              <a:t>.</a:t>
            </a:r>
          </a:p>
          <a:p>
            <a:pPr marL="342900" indent="-342900">
              <a:buAutoNum type="arabicPeriod"/>
            </a:pPr>
            <a:r>
              <a:rPr lang="en-US" dirty="0">
                <a:latin typeface="Calibri" panose="020F0502020204030204" pitchFamily="34" charset="0"/>
                <a:cs typeface="Calibri" panose="020F0502020204030204" pitchFamily="34" charset="0"/>
              </a:rPr>
              <a:t>Cobb, Adam; Roy, Anirban; Elenius, Daniel; </a:t>
            </a:r>
            <a:r>
              <a:rPr lang="en-US" dirty="0" err="1">
                <a:latin typeface="Calibri" panose="020F0502020204030204" pitchFamily="34" charset="0"/>
                <a:cs typeface="Calibri" panose="020F0502020204030204" pitchFamily="34" charset="0"/>
              </a:rPr>
              <a:t>Koneripalli</a:t>
            </a:r>
            <a:r>
              <a:rPr lang="en-US" dirty="0">
                <a:latin typeface="Calibri" panose="020F0502020204030204" pitchFamily="34" charset="0"/>
                <a:cs typeface="Calibri" panose="020F0502020204030204" pitchFamily="34" charset="0"/>
              </a:rPr>
              <a:t>, Kaushik; Jha, Susmit. </a:t>
            </a:r>
            <a:r>
              <a:rPr lang="en-US" b="1" dirty="0">
                <a:latin typeface="Calibri" panose="020F0502020204030204" pitchFamily="34" charset="0"/>
                <a:cs typeface="Calibri" panose="020F0502020204030204" pitchFamily="34" charset="0"/>
              </a:rPr>
              <a:t>On Diverse System-Level Design Using Manifold Learning and Partial Simulated Annealing</a:t>
            </a:r>
            <a:r>
              <a:rPr lang="en-US" dirty="0">
                <a:latin typeface="Calibri" panose="020F0502020204030204" pitchFamily="34" charset="0"/>
                <a:cs typeface="Calibri" panose="020F0502020204030204" pitchFamily="34" charset="0"/>
              </a:rPr>
              <a:t>.  </a:t>
            </a:r>
            <a:r>
              <a:rPr lang="en-US" dirty="0">
                <a:solidFill>
                  <a:srgbClr val="3333FF"/>
                </a:solidFill>
                <a:latin typeface="Calibri" panose="020F0502020204030204" pitchFamily="34" charset="0"/>
                <a:cs typeface="Calibri" panose="020F0502020204030204" pitchFamily="34" charset="0"/>
              </a:rPr>
              <a:t>17th International Design Conference (DESIGN), 2022. </a:t>
            </a:r>
            <a:r>
              <a:rPr lang="en-US" b="1" dirty="0">
                <a:solidFill>
                  <a:srgbClr val="3333FF"/>
                </a:solidFill>
                <a:latin typeface="Calibri" panose="020F0502020204030204" pitchFamily="34" charset="0"/>
                <a:cs typeface="Calibri" panose="020F0502020204030204" pitchFamily="34" charset="0"/>
              </a:rPr>
              <a:t>Identified as Top 10% of papers at the venue.</a:t>
            </a:r>
          </a:p>
          <a:p>
            <a:pPr marL="342900" indent="-342900">
              <a:buAutoNum type="arabicPeriod"/>
            </a:pPr>
            <a:r>
              <a:rPr lang="en-US" dirty="0">
                <a:latin typeface="Calibri" panose="020F0502020204030204" pitchFamily="34" charset="0"/>
                <a:cs typeface="Calibri" panose="020F0502020204030204" pitchFamily="34" charset="0"/>
              </a:rPr>
              <a:t>Cobb, Adam; Roy, Anirban; Elenius, Daniel; Jha, Susmit. </a:t>
            </a:r>
            <a:r>
              <a:rPr lang="en-US" b="1" dirty="0">
                <a:latin typeface="Calibri" panose="020F0502020204030204" pitchFamily="34" charset="0"/>
                <a:cs typeface="Calibri" panose="020F0502020204030204" pitchFamily="34" charset="0"/>
              </a:rPr>
              <a:t>Trinity AI Co-Designer. </a:t>
            </a:r>
            <a:r>
              <a:rPr lang="en-US" dirty="0">
                <a:solidFill>
                  <a:srgbClr val="3333FF"/>
                </a:solidFill>
                <a:latin typeface="Calibri" panose="020F0502020204030204" pitchFamily="34" charset="0"/>
                <a:cs typeface="Calibri" panose="020F0502020204030204" pitchFamily="34" charset="0"/>
              </a:rPr>
              <a:t>Design Automation for CPS and IoT (DESTION 2022). </a:t>
            </a:r>
          </a:p>
          <a:p>
            <a:pPr marL="342900" indent="-342900">
              <a:buFontTx/>
              <a:buAutoNum type="arabicPeriod"/>
            </a:pPr>
            <a:r>
              <a:rPr lang="en-US" dirty="0" err="1">
                <a:latin typeface="Calibri" panose="020F0502020204030204" pitchFamily="34" charset="0"/>
                <a:cs typeface="Calibri" panose="020F0502020204030204" pitchFamily="34" charset="0"/>
              </a:rPr>
              <a:t>Chenxi</a:t>
            </a:r>
            <a:r>
              <a:rPr lang="en-US" dirty="0">
                <a:latin typeface="Calibri" panose="020F0502020204030204" pitchFamily="34" charset="0"/>
                <a:cs typeface="Calibri" panose="020F0502020204030204" pitchFamily="34" charset="0"/>
              </a:rPr>
              <a:t> Yang, Swarat Chaudhuri (2022). </a:t>
            </a:r>
            <a:r>
              <a:rPr lang="en-US" b="1" dirty="0">
                <a:latin typeface="Calibri" panose="020F0502020204030204" pitchFamily="34" charset="0"/>
                <a:cs typeface="Calibri" panose="020F0502020204030204" pitchFamily="34" charset="0"/>
              </a:rPr>
              <a:t>Safe Neurosymbolic Learning with Differentiable Symbolic Execution</a:t>
            </a:r>
            <a:r>
              <a:rPr lang="en-US" dirty="0">
                <a:latin typeface="Calibri" panose="020F0502020204030204" pitchFamily="34" charset="0"/>
                <a:cs typeface="Calibri" panose="020F0502020204030204" pitchFamily="34" charset="0"/>
              </a:rPr>
              <a:t>. </a:t>
            </a:r>
            <a:r>
              <a:rPr lang="en-US" dirty="0">
                <a:solidFill>
                  <a:srgbClr val="3333FF"/>
                </a:solidFill>
                <a:latin typeface="Calibri" panose="020F0502020204030204" pitchFamily="34" charset="0"/>
                <a:cs typeface="Calibri" panose="020F0502020204030204" pitchFamily="34" charset="0"/>
              </a:rPr>
              <a:t>International Conference on Learning Representations (ICLR), 2022</a:t>
            </a:r>
          </a:p>
          <a:p>
            <a:pPr marL="342900" indent="-342900">
              <a:buAutoNum type="arabicPeriod"/>
            </a:pPr>
            <a:r>
              <a:rPr lang="en-US" dirty="0">
                <a:latin typeface="Calibri" panose="020F0502020204030204" pitchFamily="34" charset="0"/>
                <a:cs typeface="Calibri" panose="020F0502020204030204" pitchFamily="34" charset="0"/>
              </a:rPr>
              <a:t>Agrawal, A., &amp; </a:t>
            </a:r>
            <a:r>
              <a:rPr lang="en-US" dirty="0" err="1">
                <a:latin typeface="Calibri" panose="020F0502020204030204" pitchFamily="34" charset="0"/>
                <a:cs typeface="Calibri" panose="020F0502020204030204" pitchFamily="34" charset="0"/>
              </a:rPr>
              <a:t>McComb</a:t>
            </a:r>
            <a:r>
              <a:rPr lang="en-US" dirty="0">
                <a:latin typeface="Calibri" panose="020F0502020204030204" pitchFamily="34" charset="0"/>
                <a:cs typeface="Calibri" panose="020F0502020204030204" pitchFamily="34" charset="0"/>
              </a:rPr>
              <a:t>, C. </a:t>
            </a:r>
            <a:r>
              <a:rPr lang="en-US" b="1" dirty="0">
                <a:latin typeface="Calibri" panose="020F0502020204030204" pitchFamily="34" charset="0"/>
                <a:cs typeface="Calibri" panose="020F0502020204030204" pitchFamily="34" charset="0"/>
              </a:rPr>
              <a:t>Comparison of Visualization Strategies for High-Dimensional Exploration Behavior of CPS Design Agents</a:t>
            </a:r>
            <a:r>
              <a:rPr lang="en-US" dirty="0">
                <a:latin typeface="Calibri" panose="020F0502020204030204" pitchFamily="34" charset="0"/>
                <a:cs typeface="Calibri" panose="020F0502020204030204" pitchFamily="34" charset="0"/>
              </a:rPr>
              <a:t>.  </a:t>
            </a:r>
            <a:r>
              <a:rPr lang="en-US" dirty="0">
                <a:solidFill>
                  <a:srgbClr val="3333FF"/>
                </a:solidFill>
                <a:latin typeface="Calibri" panose="020F0502020204030204" pitchFamily="34" charset="0"/>
                <a:cs typeface="Calibri" panose="020F0502020204030204" pitchFamily="34" charset="0"/>
              </a:rPr>
              <a:t>Design Automation for CPS and IoT (DESTION 2022).</a:t>
            </a:r>
          </a:p>
          <a:p>
            <a:pPr marL="342900" indent="-342900">
              <a:buAutoNum type="arabicPeriod"/>
            </a:pPr>
            <a:r>
              <a:rPr lang="en-US" dirty="0">
                <a:latin typeface="Calibri" panose="020F0502020204030204" pitchFamily="34" charset="0"/>
                <a:cs typeface="Calibri" panose="020F0502020204030204" pitchFamily="34" charset="0"/>
              </a:rPr>
              <a:t>Agrawal, A., &amp; </a:t>
            </a:r>
            <a:r>
              <a:rPr lang="en-US" dirty="0" err="1">
                <a:latin typeface="Calibri" panose="020F0502020204030204" pitchFamily="34" charset="0"/>
                <a:cs typeface="Calibri" panose="020F0502020204030204" pitchFamily="34" charset="0"/>
              </a:rPr>
              <a:t>McComb</a:t>
            </a:r>
            <a:r>
              <a:rPr lang="en-US" dirty="0">
                <a:latin typeface="Calibri" panose="020F0502020204030204" pitchFamily="34" charset="0"/>
                <a:cs typeface="Calibri" panose="020F0502020204030204" pitchFamily="34" charset="0"/>
              </a:rPr>
              <a:t>, C (2022). Reinforcement learning for efficient design space exploration with variable fidelity analysis models. </a:t>
            </a:r>
            <a:r>
              <a:rPr lang="en-US" dirty="0">
                <a:solidFill>
                  <a:srgbClr val="3333FF"/>
                </a:solidFill>
                <a:latin typeface="Calibri" panose="020F0502020204030204" pitchFamily="34" charset="0"/>
                <a:cs typeface="Calibri" panose="020F0502020204030204" pitchFamily="34" charset="0"/>
              </a:rPr>
              <a:t>Journal of Computers and Information Science in Engineering, 2022</a:t>
            </a:r>
            <a:r>
              <a:rPr lang="en-US" dirty="0">
                <a:latin typeface="Calibri" panose="020F0502020204030204" pitchFamily="34" charset="0"/>
                <a:cs typeface="Calibri" panose="020F0502020204030204" pitchFamily="34" charset="0"/>
              </a:rPr>
              <a:t>.</a:t>
            </a:r>
            <a:endParaRPr lang="en-US" dirty="0"/>
          </a:p>
          <a:p>
            <a:pPr marL="342900" indent="-342900">
              <a:buAutoNum type="arabicPeriod"/>
            </a:pPr>
            <a:r>
              <a:rPr lang="en-US" dirty="0">
                <a:latin typeface="Calibri" panose="020F0502020204030204" pitchFamily="34" charset="0"/>
                <a:cs typeface="Calibri" panose="020F0502020204030204" pitchFamily="34" charset="0"/>
              </a:rPr>
              <a:t>Li, M., &amp; </a:t>
            </a:r>
            <a:r>
              <a:rPr lang="en-US" dirty="0" err="1">
                <a:latin typeface="Calibri" panose="020F0502020204030204" pitchFamily="34" charset="0"/>
                <a:cs typeface="Calibri" panose="020F0502020204030204" pitchFamily="34" charset="0"/>
              </a:rPr>
              <a:t>McComb</a:t>
            </a:r>
            <a:r>
              <a:rPr lang="en-US" dirty="0">
                <a:latin typeface="Calibri" panose="020F0502020204030204" pitchFamily="34" charset="0"/>
                <a:cs typeface="Calibri" panose="020F0502020204030204" pitchFamily="34" charset="0"/>
              </a:rPr>
              <a:t>, C. </a:t>
            </a:r>
            <a:r>
              <a:rPr lang="en-US" b="1" dirty="0">
                <a:latin typeface="Calibri" panose="020F0502020204030204" pitchFamily="34" charset="0"/>
                <a:cs typeface="Calibri" panose="020F0502020204030204" pitchFamily="34" charset="0"/>
              </a:rPr>
              <a:t>Using Physics-Informed Generative Adversarial Networks to Perform Super-Resolution for Multiphase Fluid Simulations</a:t>
            </a:r>
            <a:r>
              <a:rPr lang="en-US" dirty="0">
                <a:latin typeface="Calibri" panose="020F0502020204030204" pitchFamily="34" charset="0"/>
                <a:cs typeface="Calibri" panose="020F0502020204030204" pitchFamily="34" charset="0"/>
              </a:rPr>
              <a:t>. </a:t>
            </a:r>
            <a:r>
              <a:rPr lang="en-US" dirty="0">
                <a:solidFill>
                  <a:srgbClr val="3333FF"/>
                </a:solidFill>
                <a:latin typeface="Calibri" panose="020F0502020204030204" pitchFamily="34" charset="0"/>
                <a:cs typeface="Calibri" panose="020F0502020204030204" pitchFamily="34" charset="0"/>
              </a:rPr>
              <a:t>Journal of Computers and Information Science in Engineering, 2021 </a:t>
            </a:r>
          </a:p>
          <a:p>
            <a:pPr marL="342900" indent="-342900">
              <a:buAutoNum type="arabicPeriod"/>
            </a:pPr>
            <a:r>
              <a:rPr lang="en-US" dirty="0">
                <a:latin typeface="Calibri" panose="020F0502020204030204" pitchFamily="34" charset="0"/>
                <a:cs typeface="Calibri" panose="020F0502020204030204" pitchFamily="34" charset="0"/>
              </a:rPr>
              <a:t>Samuel Kessler, Adam Cobb, Stefan </a:t>
            </a:r>
            <a:r>
              <a:rPr lang="en-US" dirty="0" err="1">
                <a:latin typeface="Calibri" panose="020F0502020204030204" pitchFamily="34" charset="0"/>
                <a:cs typeface="Calibri" panose="020F0502020204030204" pitchFamily="34" charset="0"/>
              </a:rPr>
              <a:t>Zohren</a:t>
            </a:r>
            <a:r>
              <a:rPr lang="en-US" dirty="0">
                <a:latin typeface="Calibri" panose="020F0502020204030204" pitchFamily="34" charset="0"/>
                <a:cs typeface="Calibri" panose="020F0502020204030204" pitchFamily="34" charset="0"/>
              </a:rPr>
              <a:t>, Stephen J. Roberts. </a:t>
            </a:r>
            <a:r>
              <a:rPr lang="en-US" b="1" dirty="0">
                <a:latin typeface="Calibri" panose="020F0502020204030204" pitchFamily="34" charset="0"/>
                <a:cs typeface="Calibri" panose="020F0502020204030204" pitchFamily="34" charset="0"/>
              </a:rPr>
              <a:t>Can Sequential Bayesian Inference Solve Continual Learning? </a:t>
            </a:r>
            <a:r>
              <a:rPr lang="en-US" dirty="0">
                <a:solidFill>
                  <a:srgbClr val="3333FF"/>
                </a:solidFill>
                <a:latin typeface="Calibri" panose="020F0502020204030204" pitchFamily="34" charset="0"/>
                <a:cs typeface="Calibri" panose="020F0502020204030204" pitchFamily="34" charset="0"/>
              </a:rPr>
              <a:t>Advances in Approximate Bayesian Inference (ABI), 2021 </a:t>
            </a:r>
          </a:p>
        </p:txBody>
      </p:sp>
      <p:sp>
        <p:nvSpPr>
          <p:cNvPr id="6" name="TextBox 5">
            <a:extLst>
              <a:ext uri="{FF2B5EF4-FFF2-40B4-BE49-F238E27FC236}">
                <a16:creationId xmlns:a16="http://schemas.microsoft.com/office/drawing/2014/main" id="{B4A44B16-DE80-CB8C-133C-A2822A7C6F76}"/>
              </a:ext>
            </a:extLst>
          </p:cNvPr>
          <p:cNvSpPr txBox="1"/>
          <p:nvPr/>
        </p:nvSpPr>
        <p:spPr>
          <a:xfrm>
            <a:off x="5224097" y="6032919"/>
            <a:ext cx="6219496" cy="523220"/>
          </a:xfrm>
          <a:prstGeom prst="rect">
            <a:avLst/>
          </a:prstGeom>
          <a:noFill/>
        </p:spPr>
        <p:txBody>
          <a:bodyPr wrap="square">
            <a:spAutoFit/>
          </a:bodyPr>
          <a:lstStyle/>
          <a:p>
            <a:r>
              <a:rPr lang="en-US" sz="2800" dirty="0">
                <a:latin typeface="Tahoma"/>
                <a:ea typeface="Tahoma"/>
                <a:cs typeface="Tahoma"/>
              </a:rPr>
              <a:t>Thank you!</a:t>
            </a:r>
            <a:endParaRPr lang="en-US" sz="2800" dirty="0"/>
          </a:p>
        </p:txBody>
      </p:sp>
      <p:sp>
        <p:nvSpPr>
          <p:cNvPr id="2" name="TextBox 1">
            <a:extLst>
              <a:ext uri="{FF2B5EF4-FFF2-40B4-BE49-F238E27FC236}">
                <a16:creationId xmlns:a16="http://schemas.microsoft.com/office/drawing/2014/main" id="{736D1AF6-78A4-637A-EF1B-76D409E73D23}"/>
              </a:ext>
            </a:extLst>
          </p:cNvPr>
          <p:cNvSpPr txBox="1"/>
          <p:nvPr/>
        </p:nvSpPr>
        <p:spPr>
          <a:xfrm>
            <a:off x="2545065" y="6509330"/>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4222827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3B3F76-F432-A81F-BCF7-0C3C2BC14247}"/>
              </a:ext>
            </a:extLst>
          </p:cNvPr>
          <p:cNvSpPr>
            <a:spLocks noGrp="1"/>
          </p:cNvSpPr>
          <p:nvPr>
            <p:ph type="ftr" sz="quarter" idx="11"/>
          </p:nvPr>
        </p:nvSpPr>
        <p:spPr/>
        <p:txBody>
          <a:bodyPr/>
          <a:lstStyle/>
          <a:p>
            <a:r>
              <a:rPr lang="en-US"/>
              <a:t>Susmit Jha</a:t>
            </a:r>
          </a:p>
        </p:txBody>
      </p:sp>
      <p:sp>
        <p:nvSpPr>
          <p:cNvPr id="5" name="Slide Number Placeholder 4">
            <a:extLst>
              <a:ext uri="{FF2B5EF4-FFF2-40B4-BE49-F238E27FC236}">
                <a16:creationId xmlns:a16="http://schemas.microsoft.com/office/drawing/2014/main" id="{5B32DAC6-8A6D-8C44-4FA9-F5B5931280B3}"/>
              </a:ext>
            </a:extLst>
          </p:cNvPr>
          <p:cNvSpPr>
            <a:spLocks noGrp="1"/>
          </p:cNvSpPr>
          <p:nvPr>
            <p:ph type="sldNum" sz="quarter" idx="12"/>
          </p:nvPr>
        </p:nvSpPr>
        <p:spPr/>
        <p:txBody>
          <a:bodyPr/>
          <a:lstStyle/>
          <a:p>
            <a:fld id="{A5BC2A5F-903D-4A5C-AC3E-9031D13319FA}" type="slidenum">
              <a:rPr lang="en-US" smtClean="0"/>
              <a:t>6</a:t>
            </a:fld>
            <a:endParaRPr lang="en-US"/>
          </a:p>
        </p:txBody>
      </p:sp>
      <p:pic>
        <p:nvPicPr>
          <p:cNvPr id="1026" name="Picture 2" descr="nn1 | Free SVG">
            <a:extLst>
              <a:ext uri="{FF2B5EF4-FFF2-40B4-BE49-F238E27FC236}">
                <a16:creationId xmlns:a16="http://schemas.microsoft.com/office/drawing/2014/main" id="{18332FBA-4F35-7EEE-1F0E-4C5D7FAF3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019" y="3280071"/>
            <a:ext cx="2841183" cy="28411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E4227BD-C299-A299-B826-D227851A8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183" y="3481639"/>
            <a:ext cx="3249798" cy="21572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089A92-A2B8-476F-59B5-1F46E13E3A0E}"/>
              </a:ext>
            </a:extLst>
          </p:cNvPr>
          <p:cNvSpPr txBox="1"/>
          <p:nvPr/>
        </p:nvSpPr>
        <p:spPr>
          <a:xfrm>
            <a:off x="985207" y="1622036"/>
            <a:ext cx="10326033" cy="1754326"/>
          </a:xfrm>
          <a:prstGeom prst="rect">
            <a:avLst/>
          </a:prstGeom>
          <a:noFill/>
        </p:spPr>
        <p:txBody>
          <a:bodyPr wrap="square">
            <a:spAutoFit/>
          </a:bodyPr>
          <a:lstStyle/>
          <a:p>
            <a:r>
              <a:rPr lang="en-US" sz="5400" dirty="0"/>
              <a:t>Hierarchical Multi-fidelity Surrogate Models</a:t>
            </a:r>
          </a:p>
        </p:txBody>
      </p:sp>
      <p:sp>
        <p:nvSpPr>
          <p:cNvPr id="2" name="TextBox 1">
            <a:extLst>
              <a:ext uri="{FF2B5EF4-FFF2-40B4-BE49-F238E27FC236}">
                <a16:creationId xmlns:a16="http://schemas.microsoft.com/office/drawing/2014/main" id="{91C03190-82AB-1BDE-D6C1-F0C299BBFFE4}"/>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813624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FA79-B121-FC9F-4DF8-24EDE5D848A1}"/>
              </a:ext>
            </a:extLst>
          </p:cNvPr>
          <p:cNvSpPr>
            <a:spLocks noGrp="1"/>
          </p:cNvSpPr>
          <p:nvPr>
            <p:ph type="title"/>
          </p:nvPr>
        </p:nvSpPr>
        <p:spPr/>
        <p:txBody>
          <a:bodyPr/>
          <a:lstStyle/>
          <a:p>
            <a:r>
              <a:rPr lang="en-US" dirty="0"/>
              <a:t>AI-driven Design needs Hierarchical Multi-fidelity Surrogate Models</a:t>
            </a:r>
          </a:p>
        </p:txBody>
      </p:sp>
      <p:sp>
        <p:nvSpPr>
          <p:cNvPr id="4" name="Footer Placeholder 3">
            <a:extLst>
              <a:ext uri="{FF2B5EF4-FFF2-40B4-BE49-F238E27FC236}">
                <a16:creationId xmlns:a16="http://schemas.microsoft.com/office/drawing/2014/main" id="{C03B3F76-F432-A81F-BCF7-0C3C2BC14247}"/>
              </a:ext>
            </a:extLst>
          </p:cNvPr>
          <p:cNvSpPr>
            <a:spLocks noGrp="1"/>
          </p:cNvSpPr>
          <p:nvPr>
            <p:ph type="ftr" sz="quarter" idx="11"/>
          </p:nvPr>
        </p:nvSpPr>
        <p:spPr/>
        <p:txBody>
          <a:bodyPr/>
          <a:lstStyle/>
          <a:p>
            <a:r>
              <a:rPr lang="en-US"/>
              <a:t>Susmit Jha</a:t>
            </a:r>
          </a:p>
        </p:txBody>
      </p:sp>
      <p:sp>
        <p:nvSpPr>
          <p:cNvPr id="5" name="Slide Number Placeholder 4">
            <a:extLst>
              <a:ext uri="{FF2B5EF4-FFF2-40B4-BE49-F238E27FC236}">
                <a16:creationId xmlns:a16="http://schemas.microsoft.com/office/drawing/2014/main" id="{5B32DAC6-8A6D-8C44-4FA9-F5B5931280B3}"/>
              </a:ext>
            </a:extLst>
          </p:cNvPr>
          <p:cNvSpPr>
            <a:spLocks noGrp="1"/>
          </p:cNvSpPr>
          <p:nvPr>
            <p:ph type="sldNum" sz="quarter" idx="12"/>
          </p:nvPr>
        </p:nvSpPr>
        <p:spPr/>
        <p:txBody>
          <a:bodyPr/>
          <a:lstStyle/>
          <a:p>
            <a:fld id="{A5BC2A5F-903D-4A5C-AC3E-9031D13319FA}" type="slidenum">
              <a:rPr lang="en-US" smtClean="0"/>
              <a:t>7</a:t>
            </a:fld>
            <a:endParaRPr lang="en-US"/>
          </a:p>
        </p:txBody>
      </p:sp>
      <p:sp>
        <p:nvSpPr>
          <p:cNvPr id="8" name="TextBox 7">
            <a:extLst>
              <a:ext uri="{FF2B5EF4-FFF2-40B4-BE49-F238E27FC236}">
                <a16:creationId xmlns:a16="http://schemas.microsoft.com/office/drawing/2014/main" id="{A09075B5-8B25-D17C-879D-C2CB1E5B72E2}"/>
              </a:ext>
            </a:extLst>
          </p:cNvPr>
          <p:cNvSpPr txBox="1"/>
          <p:nvPr/>
        </p:nvSpPr>
        <p:spPr>
          <a:xfrm>
            <a:off x="329127" y="1154495"/>
            <a:ext cx="11533745" cy="2862322"/>
          </a:xfrm>
          <a:prstGeom prst="rect">
            <a:avLst/>
          </a:prstGeom>
          <a:noFill/>
        </p:spPr>
        <p:txBody>
          <a:bodyPr wrap="square">
            <a:spAutoFit/>
          </a:bodyPr>
          <a:lstStyle/>
          <a:p>
            <a:pPr marL="342900" indent="-342900">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AI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codesigner</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can query models (physics or ML-based) or humans as </a:t>
            </a:r>
            <a:r>
              <a:rPr kumimoji="0" lang="en-US" sz="2000" b="0" i="0" u="none" strike="noStrike" kern="1200" cap="none" spc="0" normalizeH="0" baseline="0" noProof="0" dirty="0">
                <a:ln>
                  <a:noFill/>
                </a:ln>
                <a:solidFill>
                  <a:srgbClr val="3333FF"/>
                </a:solidFill>
                <a:effectLst/>
                <a:uLnTx/>
                <a:uFillTx/>
                <a:latin typeface="Calibri" panose="020F0502020204030204" pitchFamily="34" charset="0"/>
                <a:ea typeface="+mn-ea"/>
                <a:cs typeface="Calibri" panose="020F0502020204030204" pitchFamily="34" charset="0"/>
              </a:rPr>
              <a:t>oracles to guide their decision </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steps.</a:t>
            </a:r>
          </a:p>
          <a:p>
            <a:pPr marL="342900" indent="-342900">
              <a:buFont typeface="Arial" panose="020B0604020202020204" pitchFamily="34" charset="0"/>
              <a:buChar char="•"/>
            </a:pPr>
            <a:endParaRPr lang="en-US" sz="2000" dirty="0">
              <a:solidFill>
                <a:prstClr val="black"/>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prstClr val="black"/>
                </a:solidFill>
                <a:latin typeface="Calibri" panose="020F0502020204030204" pitchFamily="34" charset="0"/>
                <a:cs typeface="Calibri" panose="020F0502020204030204" pitchFamily="34" charset="0"/>
              </a:rPr>
              <a:t>Physics-based scientific models (e.g., computational fluid dynamics models) are </a:t>
            </a:r>
            <a:r>
              <a:rPr lang="en-US" sz="2000" dirty="0">
                <a:solidFill>
                  <a:srgbClr val="3333FF"/>
                </a:solidFill>
                <a:latin typeface="Calibri" panose="020F0502020204030204" pitchFamily="34" charset="0"/>
                <a:cs typeface="Calibri" panose="020F0502020204030204" pitchFamily="34" charset="0"/>
              </a:rPr>
              <a:t>slow to evaluate</a:t>
            </a:r>
            <a:r>
              <a:rPr lang="en-US" sz="2000" dirty="0">
                <a:solidFill>
                  <a:prstClr val="black"/>
                </a:solidFill>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sz="2000" dirty="0">
              <a:solidFill>
                <a:prstClr val="black"/>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prstClr val="black"/>
                </a:solidFill>
                <a:latin typeface="Calibri" panose="020F0502020204030204" pitchFamily="34" charset="0"/>
                <a:cs typeface="Calibri" panose="020F0502020204030204" pitchFamily="34" charset="0"/>
              </a:rPr>
              <a:t>Need to accelerate these models with </a:t>
            </a:r>
            <a:r>
              <a:rPr lang="en-US" sz="2000" dirty="0">
                <a:solidFill>
                  <a:srgbClr val="3333FF"/>
                </a:solidFill>
                <a:latin typeface="Calibri" panose="020F0502020204030204" pitchFamily="34" charset="0"/>
                <a:cs typeface="Calibri" panose="020F0502020204030204" pitchFamily="34" charset="0"/>
              </a:rPr>
              <a:t>learned hierarchical surrogates</a:t>
            </a:r>
            <a:r>
              <a:rPr lang="en-US" sz="2000" dirty="0">
                <a:solidFill>
                  <a:prstClr val="black"/>
                </a:solidFill>
                <a:latin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endParaRPr lang="en-US" sz="2000" dirty="0">
              <a:solidFill>
                <a:prstClr val="black"/>
              </a:solidFill>
              <a:latin typeface="Calibri" panose="020F0502020204030204" pitchFamily="34" charset="0"/>
              <a:cs typeface="Calibri" panose="020F0502020204030204" pitchFamily="34" charset="0"/>
            </a:endParaRPr>
          </a:p>
          <a:p>
            <a:pPr marL="1257300" lvl="2" indent="-342900">
              <a:buFont typeface="Arial" panose="020B0604020202020204" pitchFamily="34" charset="0"/>
              <a:buChar char="•"/>
            </a:pPr>
            <a:r>
              <a:rPr lang="en-US" sz="2000" dirty="0">
                <a:solidFill>
                  <a:prstClr val="black"/>
                </a:solidFill>
                <a:latin typeface="Calibri" panose="020F0502020204030204" pitchFamily="34" charset="0"/>
                <a:cs typeface="Calibri" panose="020F0502020204030204" pitchFamily="34" charset="0"/>
              </a:rPr>
              <a:t>The </a:t>
            </a:r>
            <a:r>
              <a:rPr lang="en-US" sz="2000" dirty="0">
                <a:solidFill>
                  <a:srgbClr val="3333FF"/>
                </a:solidFill>
                <a:latin typeface="Calibri" panose="020F0502020204030204" pitchFamily="34" charset="0"/>
                <a:cs typeface="Calibri" panose="020F0502020204030204" pitchFamily="34" charset="0"/>
              </a:rPr>
              <a:t>accuracy/fidelity/cost </a:t>
            </a:r>
            <a:r>
              <a:rPr lang="en-US" sz="2000" dirty="0">
                <a:solidFill>
                  <a:prstClr val="black"/>
                </a:solidFill>
                <a:latin typeface="Calibri" panose="020F0502020204030204" pitchFamily="34" charset="0"/>
                <a:cs typeface="Calibri" panose="020F0502020204030204" pitchFamily="34" charset="0"/>
              </a:rPr>
              <a:t>of learned surrogates are different at different stages of the design.</a:t>
            </a:r>
          </a:p>
          <a:p>
            <a:pPr marL="1257300" lvl="2" indent="-342900">
              <a:buFont typeface="Arial" panose="020B0604020202020204" pitchFamily="34" charset="0"/>
              <a:buChar char="•"/>
            </a:pPr>
            <a:endParaRPr lang="en-US" sz="2000" dirty="0">
              <a:solidFill>
                <a:prstClr val="black"/>
              </a:solidFill>
              <a:latin typeface="Calibri" panose="020F0502020204030204" pitchFamily="34" charset="0"/>
              <a:cs typeface="Calibri" panose="020F0502020204030204" pitchFamily="34" charset="0"/>
            </a:endParaRPr>
          </a:p>
          <a:p>
            <a:pPr marL="1257300" lvl="2" indent="-342900">
              <a:buFont typeface="Arial" panose="020B0604020202020204" pitchFamily="34" charset="0"/>
              <a:buChar char="•"/>
            </a:pPr>
            <a:r>
              <a:rPr lang="en-US" sz="2000" dirty="0">
                <a:solidFill>
                  <a:prstClr val="black"/>
                </a:solidFill>
                <a:latin typeface="Calibri" panose="020F0502020204030204" pitchFamily="34" charset="0"/>
                <a:cs typeface="Calibri" panose="020F0502020204030204" pitchFamily="34" charset="0"/>
              </a:rPr>
              <a:t>Some design-decisions need </a:t>
            </a:r>
            <a:r>
              <a:rPr lang="en-US" sz="2000" dirty="0">
                <a:solidFill>
                  <a:srgbClr val="3333FF"/>
                </a:solidFill>
                <a:latin typeface="Calibri" panose="020F0502020204030204" pitchFamily="34" charset="0"/>
                <a:cs typeface="Calibri" panose="020F0502020204030204" pitchFamily="34" charset="0"/>
              </a:rPr>
              <a:t>component/subsystem-specific surrogate </a:t>
            </a:r>
            <a:r>
              <a:rPr lang="en-US" sz="2000" dirty="0">
                <a:solidFill>
                  <a:prstClr val="black"/>
                </a:solidFill>
                <a:latin typeface="Calibri" panose="020F0502020204030204" pitchFamily="34" charset="0"/>
                <a:cs typeface="Calibri" panose="020F0502020204030204" pitchFamily="34" charset="0"/>
              </a:rPr>
              <a:t>model.</a:t>
            </a:r>
            <a:endParaRPr lang="en-US" sz="2000" dirty="0"/>
          </a:p>
        </p:txBody>
      </p:sp>
      <p:pic>
        <p:nvPicPr>
          <p:cNvPr id="1026" name="Picture 2" descr="nn1 | Free SVG">
            <a:extLst>
              <a:ext uri="{FF2B5EF4-FFF2-40B4-BE49-F238E27FC236}">
                <a16:creationId xmlns:a16="http://schemas.microsoft.com/office/drawing/2014/main" id="{18332FBA-4F35-7EEE-1F0E-4C5D7FAF3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016816"/>
            <a:ext cx="2841183" cy="28411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E4227BD-C299-A299-B826-D227851A8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183" y="4193963"/>
            <a:ext cx="3249798" cy="21572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F72185-4376-4706-150E-B2678989116E}"/>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252567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56CC7F-1B63-103C-DD35-345F736FBABD}"/>
              </a:ext>
            </a:extLst>
          </p:cNvPr>
          <p:cNvSpPr>
            <a:spLocks noGrp="1"/>
          </p:cNvSpPr>
          <p:nvPr>
            <p:ph type="ftr" sz="quarter" idx="11"/>
          </p:nvPr>
        </p:nvSpPr>
        <p:spPr/>
        <p:txBody>
          <a:bodyPr/>
          <a:lstStyle/>
          <a:p>
            <a:r>
              <a:rPr lang="en-US"/>
              <a:t>Susmit Jha</a:t>
            </a:r>
          </a:p>
        </p:txBody>
      </p:sp>
      <p:sp>
        <p:nvSpPr>
          <p:cNvPr id="5" name="Slide Number Placeholder 4">
            <a:extLst>
              <a:ext uri="{FF2B5EF4-FFF2-40B4-BE49-F238E27FC236}">
                <a16:creationId xmlns:a16="http://schemas.microsoft.com/office/drawing/2014/main" id="{B198A964-5515-71E4-DCBB-2357E9E98A49}"/>
              </a:ext>
            </a:extLst>
          </p:cNvPr>
          <p:cNvSpPr>
            <a:spLocks noGrp="1"/>
          </p:cNvSpPr>
          <p:nvPr>
            <p:ph type="sldNum" sz="quarter" idx="12"/>
          </p:nvPr>
        </p:nvSpPr>
        <p:spPr/>
        <p:txBody>
          <a:bodyPr/>
          <a:lstStyle/>
          <a:p>
            <a:fld id="{A5BC2A5F-903D-4A5C-AC3E-9031D13319FA}" type="slidenum">
              <a:rPr lang="en-US" smtClean="0"/>
              <a:t>8</a:t>
            </a:fld>
            <a:endParaRPr lang="en-US"/>
          </a:p>
        </p:txBody>
      </p:sp>
      <p:pic>
        <p:nvPicPr>
          <p:cNvPr id="2052" name="Picture 4" descr="Untitled | Mikel Agirregabiria | Flickr">
            <a:extLst>
              <a:ext uri="{FF2B5EF4-FFF2-40B4-BE49-F238E27FC236}">
                <a16:creationId xmlns:a16="http://schemas.microsoft.com/office/drawing/2014/main" id="{08AB052B-14EF-3644-FB3D-42665F6737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84" t="43448"/>
          <a:stretch/>
        </p:blipFill>
        <p:spPr bwMode="auto">
          <a:xfrm>
            <a:off x="2412124" y="3705896"/>
            <a:ext cx="2225088" cy="18017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3D5F230A-C9A5-BEBB-85E8-D75B148368D5}"/>
              </a:ext>
            </a:extLst>
          </p:cNvPr>
          <p:cNvGraphicFramePr/>
          <p:nvPr>
            <p:extLst>
              <p:ext uri="{D42A27DB-BD31-4B8C-83A1-F6EECF244321}">
                <p14:modId xmlns:p14="http://schemas.microsoft.com/office/powerpoint/2010/main" val="2170559519"/>
              </p:ext>
            </p:extLst>
          </p:nvPr>
        </p:nvGraphicFramePr>
        <p:xfrm>
          <a:off x="5929586" y="3596591"/>
          <a:ext cx="4333766" cy="246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853B825D-BF0B-BF5C-7E02-4C50EE720D1A}"/>
              </a:ext>
            </a:extLst>
          </p:cNvPr>
          <p:cNvSpPr txBox="1"/>
          <p:nvPr/>
        </p:nvSpPr>
        <p:spPr>
          <a:xfrm>
            <a:off x="1060231" y="1350305"/>
            <a:ext cx="10322472" cy="1754326"/>
          </a:xfrm>
          <a:prstGeom prst="rect">
            <a:avLst/>
          </a:prstGeom>
          <a:noFill/>
        </p:spPr>
        <p:txBody>
          <a:bodyPr wrap="square">
            <a:spAutoFit/>
          </a:bodyPr>
          <a:lstStyle/>
          <a:p>
            <a:r>
              <a:rPr lang="en-US" sz="5400" dirty="0"/>
              <a:t>Reuse Knowledge and Learn from Small Data</a:t>
            </a:r>
          </a:p>
        </p:txBody>
      </p:sp>
      <p:sp>
        <p:nvSpPr>
          <p:cNvPr id="2" name="TextBox 1">
            <a:extLst>
              <a:ext uri="{FF2B5EF4-FFF2-40B4-BE49-F238E27FC236}">
                <a16:creationId xmlns:a16="http://schemas.microsoft.com/office/drawing/2014/main" id="{1C5F20C6-AE95-F000-81DE-FC0083887523}"/>
              </a:ext>
            </a:extLst>
          </p:cNvPr>
          <p:cNvSpPr txBox="1"/>
          <p:nvPr/>
        </p:nvSpPr>
        <p:spPr>
          <a:xfrm>
            <a:off x="2545065" y="63606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1799730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189A-4851-2B86-0999-9131D267037C}"/>
              </a:ext>
            </a:extLst>
          </p:cNvPr>
          <p:cNvSpPr>
            <a:spLocks noGrp="1"/>
          </p:cNvSpPr>
          <p:nvPr>
            <p:ph type="title"/>
          </p:nvPr>
        </p:nvSpPr>
        <p:spPr/>
        <p:txBody>
          <a:bodyPr/>
          <a:lstStyle/>
          <a:p>
            <a:r>
              <a:rPr lang="en-US" dirty="0"/>
              <a:t>AI-</a:t>
            </a:r>
            <a:r>
              <a:rPr lang="en-US" dirty="0" err="1"/>
              <a:t>codesigner</a:t>
            </a:r>
            <a:r>
              <a:rPr lang="en-US" dirty="0"/>
              <a:t> needs to reuse knowledge and learn from small data</a:t>
            </a:r>
          </a:p>
        </p:txBody>
      </p:sp>
      <p:sp>
        <p:nvSpPr>
          <p:cNvPr id="4" name="Footer Placeholder 3">
            <a:extLst>
              <a:ext uri="{FF2B5EF4-FFF2-40B4-BE49-F238E27FC236}">
                <a16:creationId xmlns:a16="http://schemas.microsoft.com/office/drawing/2014/main" id="{CA56CC7F-1B63-103C-DD35-345F736FBABD}"/>
              </a:ext>
            </a:extLst>
          </p:cNvPr>
          <p:cNvSpPr>
            <a:spLocks noGrp="1"/>
          </p:cNvSpPr>
          <p:nvPr>
            <p:ph type="ftr" sz="quarter" idx="11"/>
          </p:nvPr>
        </p:nvSpPr>
        <p:spPr/>
        <p:txBody>
          <a:bodyPr/>
          <a:lstStyle/>
          <a:p>
            <a:r>
              <a:rPr lang="en-US"/>
              <a:t>Susmit Jha</a:t>
            </a:r>
          </a:p>
        </p:txBody>
      </p:sp>
      <p:sp>
        <p:nvSpPr>
          <p:cNvPr id="5" name="Slide Number Placeholder 4">
            <a:extLst>
              <a:ext uri="{FF2B5EF4-FFF2-40B4-BE49-F238E27FC236}">
                <a16:creationId xmlns:a16="http://schemas.microsoft.com/office/drawing/2014/main" id="{B198A964-5515-71E4-DCBB-2357E9E98A49}"/>
              </a:ext>
            </a:extLst>
          </p:cNvPr>
          <p:cNvSpPr>
            <a:spLocks noGrp="1"/>
          </p:cNvSpPr>
          <p:nvPr>
            <p:ph type="sldNum" sz="quarter" idx="12"/>
          </p:nvPr>
        </p:nvSpPr>
        <p:spPr/>
        <p:txBody>
          <a:bodyPr/>
          <a:lstStyle/>
          <a:p>
            <a:fld id="{A5BC2A5F-903D-4A5C-AC3E-9031D13319FA}" type="slidenum">
              <a:rPr lang="en-US" smtClean="0"/>
              <a:t>9</a:t>
            </a:fld>
            <a:endParaRPr lang="en-US"/>
          </a:p>
        </p:txBody>
      </p:sp>
      <p:sp>
        <p:nvSpPr>
          <p:cNvPr id="6" name="TextBox 5">
            <a:extLst>
              <a:ext uri="{FF2B5EF4-FFF2-40B4-BE49-F238E27FC236}">
                <a16:creationId xmlns:a16="http://schemas.microsoft.com/office/drawing/2014/main" id="{34E72995-8751-AA73-092C-AF31F351C74C}"/>
              </a:ext>
            </a:extLst>
          </p:cNvPr>
          <p:cNvSpPr txBox="1"/>
          <p:nvPr/>
        </p:nvSpPr>
        <p:spPr>
          <a:xfrm>
            <a:off x="508001" y="946747"/>
            <a:ext cx="11533745" cy="3785652"/>
          </a:xfrm>
          <a:prstGeom prst="rect">
            <a:avLst/>
          </a:prstGeom>
          <a:noFill/>
        </p:spPr>
        <p:txBody>
          <a:bodyPr wrap="square">
            <a:spAutoFit/>
          </a:bodyPr>
          <a:lstStyle/>
          <a:p>
            <a:pPr marL="342900" indent="-342900">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AI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codesigner</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needs to </a:t>
            </a:r>
            <a:r>
              <a:rPr kumimoji="0" lang="en-US" sz="2000" b="0" i="0" u="none" strike="noStrike" kern="1200" cap="none" spc="0" normalizeH="0" baseline="0" noProof="0" dirty="0">
                <a:ln>
                  <a:noFill/>
                </a:ln>
                <a:solidFill>
                  <a:srgbClr val="3333FF"/>
                </a:solidFill>
                <a:effectLst/>
                <a:uLnTx/>
                <a:uFillTx/>
                <a:latin typeface="Calibri" panose="020F0502020204030204" pitchFamily="34" charset="0"/>
                <a:ea typeface="+mn-ea"/>
                <a:cs typeface="Calibri" panose="020F0502020204030204" pitchFamily="34" charset="0"/>
              </a:rPr>
              <a:t>reuse existing domain knowledge </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basic physics, domain-specific design rules, human intuition such as seed designs.</a:t>
            </a:r>
          </a:p>
          <a:p>
            <a:pPr marL="342900" indent="-342900">
              <a:buFont typeface="Arial" panose="020B0604020202020204" pitchFamily="34" charset="0"/>
              <a:buChar char="•"/>
            </a:pPr>
            <a:endParaRPr lang="en-US" sz="2000" dirty="0">
              <a:solidFill>
                <a:prstClr val="black"/>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prstClr val="black"/>
                </a:solidFill>
                <a:latin typeface="Calibri" panose="020F0502020204030204" pitchFamily="34" charset="0"/>
                <a:cs typeface="Calibri" panose="020F0502020204030204" pitchFamily="34" charset="0"/>
              </a:rPr>
              <a:t>Evaluation of design is costly, and the number of design epochs are few.  Hence, AI co-designer needs to </a:t>
            </a:r>
            <a:r>
              <a:rPr lang="en-US" sz="2000" dirty="0">
                <a:solidFill>
                  <a:srgbClr val="3333FF"/>
                </a:solidFill>
                <a:latin typeface="Calibri" panose="020F0502020204030204" pitchFamily="34" charset="0"/>
                <a:cs typeface="Calibri" panose="020F0502020204030204" pitchFamily="34" charset="0"/>
              </a:rPr>
              <a:t>learn from small data</a:t>
            </a:r>
            <a:r>
              <a:rPr lang="en-US" sz="2000" dirty="0">
                <a:solidFill>
                  <a:prstClr val="black"/>
                </a:solidFill>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sz="2000" dirty="0">
              <a:solidFill>
                <a:prstClr val="black"/>
              </a:solidFill>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dirty="0">
                <a:solidFill>
                  <a:prstClr val="black"/>
                </a:solidFill>
                <a:latin typeface="Calibri" panose="020F0502020204030204" pitchFamily="34" charset="0"/>
                <a:cs typeface="Calibri" panose="020F0502020204030204" pitchFamily="34" charset="0"/>
              </a:rPr>
              <a:t>Need methods to filter and lift </a:t>
            </a:r>
            <a:r>
              <a:rPr lang="en-US" sz="2000" dirty="0">
                <a:solidFill>
                  <a:srgbClr val="3333FF"/>
                </a:solidFill>
                <a:latin typeface="Calibri" panose="020F0502020204030204" pitchFamily="34" charset="0"/>
                <a:cs typeface="Calibri" panose="020F0502020204030204" pitchFamily="34" charset="0"/>
              </a:rPr>
              <a:t>failures to rules</a:t>
            </a:r>
            <a:r>
              <a:rPr lang="en-US" sz="2000" dirty="0">
                <a:solidFill>
                  <a:prstClr val="black"/>
                </a:solidFill>
                <a:latin typeface="Calibri" panose="020F0502020204030204" pitchFamily="34" charset="0"/>
                <a:cs typeface="Calibri" panose="020F0502020204030204" pitchFamily="34" charset="0"/>
              </a:rPr>
              <a:t>. </a:t>
            </a:r>
            <a:endParaRPr lang="en-US" sz="2000" dirty="0">
              <a:solidFill>
                <a:srgbClr val="3333FF"/>
              </a:solidFill>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dirty="0">
                <a:solidFill>
                  <a:prstClr val="black"/>
                </a:solidFill>
                <a:latin typeface="Calibri" panose="020F0502020204030204" pitchFamily="34" charset="0"/>
                <a:cs typeface="Calibri" panose="020F0502020204030204" pitchFamily="34" charset="0"/>
              </a:rPr>
              <a:t>Need for smarter and </a:t>
            </a:r>
            <a:r>
              <a:rPr lang="en-US" sz="2000" dirty="0">
                <a:solidFill>
                  <a:srgbClr val="3333FF"/>
                </a:solidFill>
                <a:latin typeface="Calibri" panose="020F0502020204030204" pitchFamily="34" charset="0"/>
                <a:cs typeface="Calibri" panose="020F0502020204030204" pitchFamily="34" charset="0"/>
              </a:rPr>
              <a:t>adaptive data-generation </a:t>
            </a:r>
          </a:p>
          <a:p>
            <a:endParaRPr lang="en-US" sz="2000" dirty="0">
              <a:solidFill>
                <a:prstClr val="black"/>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prstClr val="black"/>
                </a:solidFill>
                <a:latin typeface="Calibri" panose="020F0502020204030204" pitchFamily="34" charset="0"/>
                <a:cs typeface="Calibri" panose="020F0502020204030204" pitchFamily="34" charset="0"/>
              </a:rPr>
              <a:t>The AI designer needs to not just optimize for a single design problem against a fixed specification but instead be </a:t>
            </a:r>
            <a:r>
              <a:rPr lang="en-US" sz="2000" dirty="0">
                <a:solidFill>
                  <a:srgbClr val="3333FF"/>
                </a:solidFill>
                <a:latin typeface="Calibri" panose="020F0502020204030204" pitchFamily="34" charset="0"/>
                <a:cs typeface="Calibri" panose="020F0502020204030204" pitchFamily="34" charset="0"/>
              </a:rPr>
              <a:t>an adaptive agent learning across design iterations and problems</a:t>
            </a:r>
            <a:r>
              <a:rPr lang="en-US" sz="2000" dirty="0">
                <a:solidFill>
                  <a:prstClr val="black"/>
                </a:solidFill>
                <a:latin typeface="Calibri" panose="020F0502020204030204" pitchFamily="34" charset="0"/>
                <a:cs typeface="Calibri" panose="020F0502020204030204" pitchFamily="34" charset="0"/>
              </a:rPr>
              <a:t>. </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800100" lvl="1" indent="-342900">
              <a:buFont typeface="Arial" panose="020B0604020202020204" pitchFamily="34" charset="0"/>
              <a:buChar char="•"/>
            </a:pPr>
            <a:endParaRPr lang="en-US" sz="2000" dirty="0">
              <a:solidFill>
                <a:srgbClr val="3333FF"/>
              </a:solidFill>
              <a:latin typeface="Calibri" panose="020F0502020204030204" pitchFamily="34" charset="0"/>
              <a:cs typeface="Calibri" panose="020F0502020204030204" pitchFamily="34" charset="0"/>
            </a:endParaRPr>
          </a:p>
        </p:txBody>
      </p:sp>
      <p:pic>
        <p:nvPicPr>
          <p:cNvPr id="2052" name="Picture 4" descr="Untitled | Mikel Agirregabiria | Flickr">
            <a:extLst>
              <a:ext uri="{FF2B5EF4-FFF2-40B4-BE49-F238E27FC236}">
                <a16:creationId xmlns:a16="http://schemas.microsoft.com/office/drawing/2014/main" id="{08AB052B-14EF-3644-FB3D-42665F6737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84" t="43448"/>
          <a:stretch/>
        </p:blipFill>
        <p:spPr bwMode="auto">
          <a:xfrm>
            <a:off x="2207172" y="4630532"/>
            <a:ext cx="2225088" cy="18017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3D5F230A-C9A5-BEBB-85E8-D75B148368D5}"/>
              </a:ext>
            </a:extLst>
          </p:cNvPr>
          <p:cNvGraphicFramePr/>
          <p:nvPr>
            <p:extLst>
              <p:ext uri="{D42A27DB-BD31-4B8C-83A1-F6EECF244321}">
                <p14:modId xmlns:p14="http://schemas.microsoft.com/office/powerpoint/2010/main" val="3085158066"/>
              </p:ext>
            </p:extLst>
          </p:nvPr>
        </p:nvGraphicFramePr>
        <p:xfrm>
          <a:off x="5929586" y="4424622"/>
          <a:ext cx="4333766" cy="246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B5323BD-A9EE-D7FC-A863-C0FEA7EF39D3}"/>
              </a:ext>
            </a:extLst>
          </p:cNvPr>
          <p:cNvSpPr txBox="1"/>
          <p:nvPr/>
        </p:nvSpPr>
        <p:spPr>
          <a:xfrm>
            <a:off x="2545065" y="6411497"/>
            <a:ext cx="9274175" cy="338554"/>
          </a:xfrm>
          <a:prstGeom prst="rect">
            <a:avLst/>
          </a:prstGeom>
          <a:noFill/>
        </p:spPr>
        <p:txBody>
          <a:bodyPr wrap="square">
            <a:spAutoFit/>
          </a:bodyPr>
          <a:lstStyle/>
          <a:p>
            <a:pPr algn="l"/>
            <a:r>
              <a:rPr lang="en-US" sz="1600" b="0" i="0" u="none" strike="noStrike" dirty="0">
                <a:solidFill>
                  <a:srgbClr val="000000"/>
                </a:solidFill>
                <a:effectLst/>
                <a:latin typeface="-webkit-standard"/>
              </a:rPr>
              <a:t>Distribution Statement A.</a:t>
            </a:r>
            <a:r>
              <a:rPr lang="en-US" sz="1600" dirty="0">
                <a:solidFill>
                  <a:srgbClr val="000000"/>
                </a:solidFill>
                <a:latin typeface="-webkit-standard"/>
              </a:rPr>
              <a:t> </a:t>
            </a:r>
            <a:r>
              <a:rPr lang="en-US" sz="1600" b="0" i="0" u="none" strike="noStrike" dirty="0">
                <a:solidFill>
                  <a:srgbClr val="000000"/>
                </a:solidFill>
                <a:effectLst/>
                <a:latin typeface="-webkit-standard"/>
              </a:rPr>
              <a:t>Approved for Public Release, Distribution Unlimited</a:t>
            </a:r>
          </a:p>
        </p:txBody>
      </p:sp>
    </p:spTree>
    <p:extLst>
      <p:ext uri="{BB962C8B-B14F-4D97-AF65-F5344CB8AC3E}">
        <p14:creationId xmlns:p14="http://schemas.microsoft.com/office/powerpoint/2010/main" val="261457574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ARPA-SR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DARPA-SRI" id="{FA3535D5-27BA-DC42-9DCF-BB64B8A08E82}" vid="{0CAD9E3A-A5FC-6646-9EA6-C010477F14A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F0D8214663AB40AA422AB2A3EDA56F" ma:contentTypeVersion="13" ma:contentTypeDescription="Create a new document." ma:contentTypeScope="" ma:versionID="130e79b5b0162c7722105cd3f9248416">
  <xsd:schema xmlns:xsd="http://www.w3.org/2001/XMLSchema" xmlns:xs="http://www.w3.org/2001/XMLSchema" xmlns:p="http://schemas.microsoft.com/office/2006/metadata/properties" xmlns:ns2="ef7654ad-f34c-4283-96fd-7e00f0196154" xmlns:ns3="1250977e-9217-4eca-9c17-e04eef53799f" targetNamespace="http://schemas.microsoft.com/office/2006/metadata/properties" ma:root="true" ma:fieldsID="65e861dd225e3b2bee3361dbe309c96f" ns2:_="" ns3:_="">
    <xsd:import namespace="ef7654ad-f34c-4283-96fd-7e00f0196154"/>
    <xsd:import namespace="1250977e-9217-4eca-9c17-e04eef5379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7654ad-f34c-4283-96fd-7e00f01961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50977e-9217-4eca-9c17-e04eef53799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EBDE0-3964-4E2E-A4A0-10934EBC2A58}">
  <ds:schemaRefs>
    <ds:schemaRef ds:uri="1250977e-9217-4eca-9c17-e04eef53799f"/>
    <ds:schemaRef ds:uri="ef7654ad-f34c-4283-96fd-7e00f01961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F3FEBDD-69FA-4789-B67D-4699854DB2A8}">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8A4DEEE-30FC-4089-916D-4917AD1B6B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6422</TotalTime>
  <Words>3587</Words>
  <Application>Microsoft Macintosh PowerPoint</Application>
  <PresentationFormat>Widescreen</PresentationFormat>
  <Paragraphs>680</Paragraphs>
  <Slides>54</Slides>
  <Notes>9</Notes>
  <HiddenSlides>0</HiddenSlides>
  <MMClips>1</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54</vt:i4>
      </vt:variant>
    </vt:vector>
  </HeadingPairs>
  <TitlesOfParts>
    <vt:vector size="64" baseType="lpstr">
      <vt:lpstr>-webkit-standard</vt:lpstr>
      <vt:lpstr>Arial</vt:lpstr>
      <vt:lpstr>Calibri</vt:lpstr>
      <vt:lpstr>Calibri Light</vt:lpstr>
      <vt:lpstr>Tahoma</vt:lpstr>
      <vt:lpstr>Times New Roman</vt:lpstr>
      <vt:lpstr>Custom Design</vt:lpstr>
      <vt:lpstr>blank</vt:lpstr>
      <vt:lpstr>1_Custom Design</vt:lpstr>
      <vt:lpstr>DARPA-SRI</vt:lpstr>
      <vt:lpstr>SRI TA1 NuSymCORE</vt:lpstr>
      <vt:lpstr>Talk Outline</vt:lpstr>
      <vt:lpstr>Key Challenges in CPS Design and Desiderata of an AI Co-Designer</vt:lpstr>
      <vt:lpstr>Design is a Sequential and Iterative Decision-Making Process</vt:lpstr>
      <vt:lpstr>Design is a Sequential and Iterative Decision-Making Process</vt:lpstr>
      <vt:lpstr>PowerPoint Presentation</vt:lpstr>
      <vt:lpstr>AI-driven Design needs Hierarchical Multi-fidelity Surrogate Models</vt:lpstr>
      <vt:lpstr>PowerPoint Presentation</vt:lpstr>
      <vt:lpstr>AI-codesigner needs to reuse knowledge and learn from small data</vt:lpstr>
      <vt:lpstr>Overview of Trinity AI Co-Designer</vt:lpstr>
      <vt:lpstr>PowerPoint Presentation</vt:lpstr>
      <vt:lpstr>Design as an Inverse Problem</vt:lpstr>
      <vt:lpstr>Invertible Neural Networks</vt:lpstr>
      <vt:lpstr>Example Application: Fairing design</vt:lpstr>
      <vt:lpstr>INNs can reliably generate diverse fairing designs for given type of shapes</vt:lpstr>
      <vt:lpstr>INNs can reliably generate fairing designs for given drag properties</vt:lpstr>
      <vt:lpstr>Discovery of diverse shapes (UUV fairings) of comparable volume with low drag</vt:lpstr>
      <vt:lpstr>PowerPoint Presentation</vt:lpstr>
      <vt:lpstr>Hamiltonian MCMC over Design Manifold</vt:lpstr>
      <vt:lpstr>OpenProp Propeller Design</vt:lpstr>
      <vt:lpstr>OpenProp Propeller Design</vt:lpstr>
      <vt:lpstr>Diversity in Propeller Design</vt:lpstr>
      <vt:lpstr>Diversity in Propeller Design</vt:lpstr>
      <vt:lpstr>Air Vehicle Design</vt:lpstr>
      <vt:lpstr>Air Vehicle Design</vt:lpstr>
      <vt:lpstr>PowerPoint Presentation</vt:lpstr>
      <vt:lpstr>Symbolic Generator Using CRAIDL -  a Declarative Probabilistic Programming Language</vt:lpstr>
      <vt:lpstr>Symbolic Generator Using CRAIDL -  a Declarative Probabilistic Programming Language</vt:lpstr>
      <vt:lpstr>Symbolic Generator Using CRAIDL -  a Declarative Probabilistic Programming Language</vt:lpstr>
      <vt:lpstr>Symbolic Generator Using CRAIDL -  a Declarative Probabilistic Programming Language</vt:lpstr>
      <vt:lpstr>Symbolic Generator Using CRAIDL -  a Declarative Probabilistic Programming Language</vt:lpstr>
      <vt:lpstr>Symbolic Generator Using CRAIDL -  a Declarative Probabilistic Programming Language</vt:lpstr>
      <vt:lpstr>PowerPoint Presentation</vt:lpstr>
      <vt:lpstr>Iterative Feedback to Data Generator from Exploration </vt:lpstr>
      <vt:lpstr>System-Level Surrogates</vt:lpstr>
      <vt:lpstr>Generative Models for Design Topology</vt:lpstr>
      <vt:lpstr>Results on Program (TA3) Corpus and Hackathons</vt:lpstr>
      <vt:lpstr>SwRI Athens Corpus: UAV/UAM</vt:lpstr>
      <vt:lpstr>5 High Performing Designs</vt:lpstr>
      <vt:lpstr>5 Top Creative Designs</vt:lpstr>
      <vt:lpstr>UAV Designs over the Program</vt:lpstr>
      <vt:lpstr>Diversity Summary Statistics</vt:lpstr>
      <vt:lpstr>Nautilus STR Corpus: UUV</vt:lpstr>
      <vt:lpstr>UUV Design</vt:lpstr>
      <vt:lpstr>UUV Design</vt:lpstr>
      <vt:lpstr>UUV Design: Physical Design</vt:lpstr>
      <vt:lpstr>UUV Design: Physical Design Change from Ch0.5 to Ch1.0</vt:lpstr>
      <vt:lpstr>UUV Design: Pressure Vessel Design with Stiffners</vt:lpstr>
      <vt:lpstr>UUV Design: Faring </vt:lpstr>
      <vt:lpstr>PowerPoint Presentation</vt:lpstr>
      <vt:lpstr>TA2 Interaction: SRI TA2 Team (Worked together on UAV and UUV)</vt:lpstr>
      <vt:lpstr>TA2 Interaction: CRA JARVIS (UAV)</vt:lpstr>
      <vt:lpstr>TrinityAI Designs vs DALL-E-2</vt:lpstr>
      <vt:lpstr>Publications (available at https://nusci.csl.sri.com/publication/ )</vt:lpstr>
    </vt:vector>
  </TitlesOfParts>
  <Company>Wyle Information Systems - DARPA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Prime Performer’s Name</dc:title>
  <dc:creator>Parikh, Rinku (contr-i2o)</dc:creator>
  <cp:lastModifiedBy>Susmit Jha</cp:lastModifiedBy>
  <cp:revision>51</cp:revision>
  <cp:lastPrinted>2022-04-13T08:04:19Z</cp:lastPrinted>
  <dcterms:created xsi:type="dcterms:W3CDTF">2014-10-27T21:05:51Z</dcterms:created>
  <dcterms:modified xsi:type="dcterms:W3CDTF">2022-12-12T19:48:45Z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0x01010011F0D8214663AB40AA422AB2A3EDA56F</vt:lpwstr>
  </property>
</Properties>
</file>